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9"/>
  </p:notesMasterIdLst>
  <p:sldIdLst>
    <p:sldId id="292" r:id="rId2"/>
    <p:sldId id="293" r:id="rId3"/>
    <p:sldId id="395" r:id="rId4"/>
    <p:sldId id="392" r:id="rId5"/>
    <p:sldId id="393" r:id="rId6"/>
    <p:sldId id="396" r:id="rId7"/>
    <p:sldId id="313" r:id="rId8"/>
    <p:sldId id="398" r:id="rId9"/>
    <p:sldId id="399" r:id="rId10"/>
    <p:sldId id="397" r:id="rId11"/>
    <p:sldId id="370" r:id="rId12"/>
    <p:sldId id="377" r:id="rId13"/>
    <p:sldId id="380" r:id="rId14"/>
    <p:sldId id="385" r:id="rId15"/>
    <p:sldId id="325" r:id="rId16"/>
    <p:sldId id="402" r:id="rId17"/>
    <p:sldId id="373" r:id="rId18"/>
    <p:sldId id="374" r:id="rId19"/>
    <p:sldId id="400" r:id="rId20"/>
    <p:sldId id="311" r:id="rId21"/>
    <p:sldId id="258" r:id="rId22"/>
    <p:sldId id="375" r:id="rId23"/>
    <p:sldId id="404" r:id="rId24"/>
    <p:sldId id="407" r:id="rId25"/>
    <p:sldId id="405" r:id="rId26"/>
    <p:sldId id="403" r:id="rId27"/>
    <p:sldId id="40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6" userDrawn="1">
          <p15:clr>
            <a:srgbClr val="A4A3A4"/>
          </p15:clr>
        </p15:guide>
        <p15:guide id="2" pos="4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60A4"/>
    <a:srgbClr val="3C8CF2"/>
    <a:srgbClr val="004C98"/>
    <a:srgbClr val="00B0F0"/>
    <a:srgbClr val="0295D7"/>
    <a:srgbClr val="09367E"/>
    <a:srgbClr val="024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84" y="184"/>
      </p:cViewPr>
      <p:guideLst>
        <p:guide orient="horz" pos="606"/>
        <p:guide pos="4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86B9A-B462-4B86-90FF-D9F0799FEEE8}" type="datetimeFigureOut">
              <a:rPr lang="fr-FR" smtClean="0"/>
              <a:pPr/>
              <a:t>09/07/2019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7C738-CE8C-4F08-B43F-A8C15F9BEA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44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62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BDB28-CB46-413D-A33B-2D8FC7AC3E3D}" type="slidenum">
              <a:rPr lang="en-CA"/>
              <a:pPr/>
              <a:t>7</a:t>
            </a:fld>
            <a:endParaRPr lang="en-CA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/>
              <a:t>Expliquer rapidement les symptômes… (nous reverrons les définition selon Abrams, 2002)</a:t>
            </a:r>
          </a:p>
          <a:p>
            <a:r>
              <a:rPr lang="fr-CA"/>
              <a:t>- </a:t>
            </a:r>
            <a:r>
              <a:rPr lang="fr-CA" b="1"/>
              <a:t>Incontinence urinaire à l’effort </a:t>
            </a:r>
            <a:r>
              <a:rPr lang="fr-CA"/>
              <a:t>(IUE) </a:t>
            </a:r>
            <a:r>
              <a:rPr lang="fr-CA" i="1"/>
              <a:t>(Stress urinary incontinence)</a:t>
            </a:r>
          </a:p>
          <a:p>
            <a:r>
              <a:rPr lang="fr-CA"/>
              <a:t>: fuite involontaire d’urine lors d’un effort physique, lors</a:t>
            </a:r>
          </a:p>
          <a:p>
            <a:r>
              <a:rPr lang="fr-CA"/>
              <a:t>de la toux et d’éternuements.</a:t>
            </a:r>
          </a:p>
          <a:p>
            <a:r>
              <a:rPr lang="fr-CA"/>
              <a:t>- </a:t>
            </a:r>
            <a:r>
              <a:rPr lang="fr-CA" b="1"/>
              <a:t>Incontinence urinaire d’urgence (impériosité ou urgenturie) </a:t>
            </a:r>
            <a:r>
              <a:rPr lang="fr-CA"/>
              <a:t>(IUU) </a:t>
            </a:r>
            <a:r>
              <a:rPr lang="fr-CA" i="1"/>
              <a:t>(Urge urinary</a:t>
            </a:r>
          </a:p>
          <a:p>
            <a:r>
              <a:rPr lang="fr-CA" i="1"/>
              <a:t>incontinence) </a:t>
            </a:r>
            <a:r>
              <a:rPr lang="fr-CA"/>
              <a:t>: fuite involontaire d’urine accompagnée ou immédiatement</a:t>
            </a:r>
          </a:p>
          <a:p>
            <a:r>
              <a:rPr lang="fr-CA"/>
              <a:t>précédée par une urgenturie.</a:t>
            </a:r>
          </a:p>
          <a:p>
            <a:r>
              <a:rPr lang="fr-CA"/>
              <a:t>- </a:t>
            </a:r>
            <a:r>
              <a:rPr lang="fr-CA" b="1"/>
              <a:t>Incontinence urinaire mixte (IUM) </a:t>
            </a:r>
            <a:r>
              <a:rPr lang="fr-CA" i="1"/>
              <a:t>(Mixed urinary incontinence)</a:t>
            </a:r>
            <a:r>
              <a:rPr lang="fr-CA"/>
              <a:t>:</a:t>
            </a:r>
          </a:p>
          <a:p>
            <a:r>
              <a:rPr lang="fr-CA"/>
              <a:t>fuite involontaire d’urine associée à une urgenturie avec également</a:t>
            </a:r>
          </a:p>
          <a:p>
            <a:r>
              <a:rPr lang="fr-CA"/>
              <a:t>fuites involontaires d’urine lors des exercices physiques,</a:t>
            </a:r>
          </a:p>
          <a:p>
            <a:r>
              <a:rPr lang="fr-CA"/>
              <a:t>toux ou éternuements.</a:t>
            </a:r>
          </a:p>
          <a:p>
            <a:endParaRPr lang="fr-CA"/>
          </a:p>
          <a:p>
            <a:r>
              <a:rPr lang="fr-CA"/>
              <a:t>Ces trois types d’IU représentent 80% des IU et sont majoritairement traitables en physio.*</a:t>
            </a:r>
          </a:p>
          <a:p>
            <a:endParaRPr lang="fr-CA"/>
          </a:p>
          <a:p>
            <a:r>
              <a:rPr lang="fr-CA" b="1"/>
              <a:t>-Incontinence urinaire par regorgement </a:t>
            </a:r>
            <a:r>
              <a:rPr lang="fr-CA"/>
              <a:t>(relié à une obstruction)</a:t>
            </a:r>
          </a:p>
          <a:p>
            <a:endParaRPr lang="fr-CA"/>
          </a:p>
          <a:p>
            <a:r>
              <a:rPr lang="fr-CA"/>
              <a:t>- </a:t>
            </a:r>
            <a:r>
              <a:rPr lang="fr-CA" b="1"/>
              <a:t>Incontinence permanente (ou totale) </a:t>
            </a:r>
            <a:r>
              <a:rPr lang="fr-CA" i="1"/>
              <a:t>(Continuous urinary incontinence) </a:t>
            </a:r>
            <a:r>
              <a:rPr lang="fr-CA"/>
              <a:t>:</a:t>
            </a:r>
          </a:p>
          <a:p>
            <a:r>
              <a:rPr lang="fr-CA"/>
              <a:t>fuite d’urine permanente. </a:t>
            </a:r>
            <a:r>
              <a:rPr lang="fr-CA" i="1"/>
              <a:t>[Le terme de “fuites d’urine insensibles”</a:t>
            </a:r>
          </a:p>
          <a:p>
            <a:r>
              <a:rPr lang="fr-CA" i="1"/>
              <a:t>correspondant à des fuites non précédées d’une urgenturie,</a:t>
            </a:r>
          </a:p>
          <a:p>
            <a:r>
              <a:rPr lang="fr-CA" i="1"/>
              <a:t>et survenant en dehors de toute situation d’effort ne sont pas identifiées</a:t>
            </a:r>
          </a:p>
          <a:p>
            <a:r>
              <a:rPr lang="fr-CA" i="1"/>
              <a:t>dans le document de l’ICS].</a:t>
            </a:r>
            <a:endParaRPr lang="fr-CA"/>
          </a:p>
          <a:p>
            <a:endParaRPr lang="fr-CA"/>
          </a:p>
          <a:p>
            <a:r>
              <a:rPr lang="fr-CA"/>
              <a:t>Autre type d’incontinence (i.e): Coïtal, Giggle</a:t>
            </a:r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4851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BDB28-CB46-413D-A33B-2D8FC7AC3E3D}" type="slidenum">
              <a:rPr lang="en-CA"/>
              <a:pPr/>
              <a:t>8</a:t>
            </a:fld>
            <a:endParaRPr lang="en-CA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/>
              <a:t>Expliquer rapidement les symptômes… (nous reverrons les définition selon Abrams, 2002)</a:t>
            </a:r>
          </a:p>
          <a:p>
            <a:r>
              <a:rPr lang="fr-CA"/>
              <a:t>- </a:t>
            </a:r>
            <a:r>
              <a:rPr lang="fr-CA" b="1"/>
              <a:t>Incontinence urinaire à l’effort </a:t>
            </a:r>
            <a:r>
              <a:rPr lang="fr-CA"/>
              <a:t>(IUE) </a:t>
            </a:r>
            <a:r>
              <a:rPr lang="fr-CA" i="1"/>
              <a:t>(Stress urinary incontinence)</a:t>
            </a:r>
          </a:p>
          <a:p>
            <a:r>
              <a:rPr lang="fr-CA"/>
              <a:t>: fuite involontaire d’urine lors d’un effort physique, lors</a:t>
            </a:r>
          </a:p>
          <a:p>
            <a:r>
              <a:rPr lang="fr-CA"/>
              <a:t>de la toux et d’éternuements.</a:t>
            </a:r>
          </a:p>
          <a:p>
            <a:r>
              <a:rPr lang="fr-CA"/>
              <a:t>- </a:t>
            </a:r>
            <a:r>
              <a:rPr lang="fr-CA" b="1"/>
              <a:t>Incontinence urinaire d’urgence (impériosité ou urgenturie) </a:t>
            </a:r>
            <a:r>
              <a:rPr lang="fr-CA"/>
              <a:t>(IUU) </a:t>
            </a:r>
            <a:r>
              <a:rPr lang="fr-CA" i="1"/>
              <a:t>(Urge urinary</a:t>
            </a:r>
          </a:p>
          <a:p>
            <a:r>
              <a:rPr lang="fr-CA" i="1"/>
              <a:t>incontinence) </a:t>
            </a:r>
            <a:r>
              <a:rPr lang="fr-CA"/>
              <a:t>: fuite involontaire d’urine accompagnée ou immédiatement</a:t>
            </a:r>
          </a:p>
          <a:p>
            <a:r>
              <a:rPr lang="fr-CA"/>
              <a:t>précédée par une urgenturie.</a:t>
            </a:r>
          </a:p>
          <a:p>
            <a:r>
              <a:rPr lang="fr-CA"/>
              <a:t>- </a:t>
            </a:r>
            <a:r>
              <a:rPr lang="fr-CA" b="1"/>
              <a:t>Incontinence urinaire mixte (IUM) </a:t>
            </a:r>
            <a:r>
              <a:rPr lang="fr-CA" i="1"/>
              <a:t>(Mixed urinary incontinence)</a:t>
            </a:r>
            <a:r>
              <a:rPr lang="fr-CA"/>
              <a:t>:</a:t>
            </a:r>
          </a:p>
          <a:p>
            <a:r>
              <a:rPr lang="fr-CA"/>
              <a:t>fuite involontaire d’urine associée à une urgenturie avec également</a:t>
            </a:r>
          </a:p>
          <a:p>
            <a:r>
              <a:rPr lang="fr-CA"/>
              <a:t>fuites involontaires d’urine lors des exercices physiques,</a:t>
            </a:r>
          </a:p>
          <a:p>
            <a:r>
              <a:rPr lang="fr-CA"/>
              <a:t>toux ou éternuements.</a:t>
            </a:r>
          </a:p>
          <a:p>
            <a:endParaRPr lang="fr-CA"/>
          </a:p>
          <a:p>
            <a:r>
              <a:rPr lang="fr-CA"/>
              <a:t>Ces trois types d’IU représentent 80% des IU et sont majoritairement traitables en physio.*</a:t>
            </a:r>
          </a:p>
          <a:p>
            <a:endParaRPr lang="fr-CA"/>
          </a:p>
          <a:p>
            <a:r>
              <a:rPr lang="fr-CA" b="1"/>
              <a:t>-Incontinence urinaire par regorgement </a:t>
            </a:r>
            <a:r>
              <a:rPr lang="fr-CA"/>
              <a:t>(relié à une obstruction)</a:t>
            </a:r>
          </a:p>
          <a:p>
            <a:endParaRPr lang="fr-CA"/>
          </a:p>
          <a:p>
            <a:r>
              <a:rPr lang="fr-CA"/>
              <a:t>- </a:t>
            </a:r>
            <a:r>
              <a:rPr lang="fr-CA" b="1"/>
              <a:t>Incontinence permanente (ou totale) </a:t>
            </a:r>
            <a:r>
              <a:rPr lang="fr-CA" i="1"/>
              <a:t>(Continuous urinary incontinence) </a:t>
            </a:r>
            <a:r>
              <a:rPr lang="fr-CA"/>
              <a:t>:</a:t>
            </a:r>
          </a:p>
          <a:p>
            <a:r>
              <a:rPr lang="fr-CA"/>
              <a:t>fuite d’urine permanente. </a:t>
            </a:r>
            <a:r>
              <a:rPr lang="fr-CA" i="1"/>
              <a:t>[Le terme de “fuites d’urine insensibles”</a:t>
            </a:r>
          </a:p>
          <a:p>
            <a:r>
              <a:rPr lang="fr-CA" i="1"/>
              <a:t>correspondant à des fuites non précédées d’une urgenturie,</a:t>
            </a:r>
          </a:p>
          <a:p>
            <a:r>
              <a:rPr lang="fr-CA" i="1"/>
              <a:t>et survenant en dehors de toute situation d’effort ne sont pas identifiées</a:t>
            </a:r>
          </a:p>
          <a:p>
            <a:r>
              <a:rPr lang="fr-CA" i="1"/>
              <a:t>dans le document de l’ICS].</a:t>
            </a:r>
            <a:endParaRPr lang="fr-CA"/>
          </a:p>
          <a:p>
            <a:endParaRPr lang="fr-CA"/>
          </a:p>
          <a:p>
            <a:r>
              <a:rPr lang="fr-CA"/>
              <a:t>Autre type d’incontinence (i.e): Coïtal, Giggle</a:t>
            </a:r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3612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BDB28-CB46-413D-A33B-2D8FC7AC3E3D}" type="slidenum">
              <a:rPr lang="en-CA"/>
              <a:pPr/>
              <a:t>10</a:t>
            </a:fld>
            <a:endParaRPr lang="en-CA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/>
              <a:t>Expliquer rapidement les symptômes… (nous reverrons les définition selon Abrams, 2002)</a:t>
            </a:r>
          </a:p>
          <a:p>
            <a:r>
              <a:rPr lang="fr-CA"/>
              <a:t>- </a:t>
            </a:r>
            <a:r>
              <a:rPr lang="fr-CA" b="1"/>
              <a:t>Incontinence urinaire à l’effort </a:t>
            </a:r>
            <a:r>
              <a:rPr lang="fr-CA"/>
              <a:t>(IUE) </a:t>
            </a:r>
            <a:r>
              <a:rPr lang="fr-CA" i="1"/>
              <a:t>(Stress urinary incontinence)</a:t>
            </a:r>
          </a:p>
          <a:p>
            <a:r>
              <a:rPr lang="fr-CA"/>
              <a:t>: fuite involontaire d’urine lors d’un effort physique, lors</a:t>
            </a:r>
          </a:p>
          <a:p>
            <a:r>
              <a:rPr lang="fr-CA"/>
              <a:t>de la toux et d’éternuements.</a:t>
            </a:r>
          </a:p>
          <a:p>
            <a:r>
              <a:rPr lang="fr-CA"/>
              <a:t>- </a:t>
            </a:r>
            <a:r>
              <a:rPr lang="fr-CA" b="1"/>
              <a:t>Incontinence urinaire d’urgence (impériosité ou urgenturie) </a:t>
            </a:r>
            <a:r>
              <a:rPr lang="fr-CA"/>
              <a:t>(IUU) </a:t>
            </a:r>
            <a:r>
              <a:rPr lang="fr-CA" i="1"/>
              <a:t>(Urge urinary</a:t>
            </a:r>
          </a:p>
          <a:p>
            <a:r>
              <a:rPr lang="fr-CA" i="1"/>
              <a:t>incontinence) </a:t>
            </a:r>
            <a:r>
              <a:rPr lang="fr-CA"/>
              <a:t>: fuite involontaire d’urine accompagnée ou immédiatement</a:t>
            </a:r>
          </a:p>
          <a:p>
            <a:r>
              <a:rPr lang="fr-CA"/>
              <a:t>précédée par une urgenturie.</a:t>
            </a:r>
          </a:p>
          <a:p>
            <a:r>
              <a:rPr lang="fr-CA"/>
              <a:t>- </a:t>
            </a:r>
            <a:r>
              <a:rPr lang="fr-CA" b="1"/>
              <a:t>Incontinence urinaire mixte (IUM) </a:t>
            </a:r>
            <a:r>
              <a:rPr lang="fr-CA" i="1"/>
              <a:t>(Mixed urinary incontinence)</a:t>
            </a:r>
            <a:r>
              <a:rPr lang="fr-CA"/>
              <a:t>:</a:t>
            </a:r>
          </a:p>
          <a:p>
            <a:r>
              <a:rPr lang="fr-CA"/>
              <a:t>fuite involontaire d’urine associée à une urgenturie avec également</a:t>
            </a:r>
          </a:p>
          <a:p>
            <a:r>
              <a:rPr lang="fr-CA"/>
              <a:t>fuites involontaires d’urine lors des exercices physiques,</a:t>
            </a:r>
          </a:p>
          <a:p>
            <a:r>
              <a:rPr lang="fr-CA"/>
              <a:t>toux ou éternuements.</a:t>
            </a:r>
          </a:p>
          <a:p>
            <a:endParaRPr lang="fr-CA"/>
          </a:p>
          <a:p>
            <a:r>
              <a:rPr lang="fr-CA"/>
              <a:t>Ces trois types d’IU représentent 80% des IU et sont majoritairement traitables en physio.*</a:t>
            </a:r>
          </a:p>
          <a:p>
            <a:endParaRPr lang="fr-CA"/>
          </a:p>
          <a:p>
            <a:r>
              <a:rPr lang="fr-CA" b="1"/>
              <a:t>-Incontinence urinaire par regorgement </a:t>
            </a:r>
            <a:r>
              <a:rPr lang="fr-CA"/>
              <a:t>(relié à une obstruction)</a:t>
            </a:r>
          </a:p>
          <a:p>
            <a:endParaRPr lang="fr-CA"/>
          </a:p>
          <a:p>
            <a:r>
              <a:rPr lang="fr-CA"/>
              <a:t>- </a:t>
            </a:r>
            <a:r>
              <a:rPr lang="fr-CA" b="1"/>
              <a:t>Incontinence permanente (ou totale) </a:t>
            </a:r>
            <a:r>
              <a:rPr lang="fr-CA" i="1"/>
              <a:t>(Continuous urinary incontinence) </a:t>
            </a:r>
            <a:r>
              <a:rPr lang="fr-CA"/>
              <a:t>:</a:t>
            </a:r>
          </a:p>
          <a:p>
            <a:r>
              <a:rPr lang="fr-CA"/>
              <a:t>fuite d’urine permanente. </a:t>
            </a:r>
            <a:r>
              <a:rPr lang="fr-CA" i="1"/>
              <a:t>[Le terme de “fuites d’urine insensibles”</a:t>
            </a:r>
          </a:p>
          <a:p>
            <a:r>
              <a:rPr lang="fr-CA" i="1"/>
              <a:t>correspondant à des fuites non précédées d’une urgenturie,</a:t>
            </a:r>
          </a:p>
          <a:p>
            <a:r>
              <a:rPr lang="fr-CA" i="1"/>
              <a:t>et survenant en dehors de toute situation d’effort ne sont pas identifiées</a:t>
            </a:r>
          </a:p>
          <a:p>
            <a:r>
              <a:rPr lang="fr-CA" i="1"/>
              <a:t>dans le document de l’ICS].</a:t>
            </a:r>
            <a:endParaRPr lang="fr-CA"/>
          </a:p>
          <a:p>
            <a:endParaRPr lang="fr-CA"/>
          </a:p>
          <a:p>
            <a:r>
              <a:rPr lang="fr-CA"/>
              <a:t>Autre type d’incontinence (i.e): Coïtal, Giggle</a:t>
            </a:r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9000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BDB28-CB46-413D-A33B-2D8FC7AC3E3D}" type="slidenum">
              <a:rPr lang="en-CA"/>
              <a:pPr/>
              <a:t>11</a:t>
            </a:fld>
            <a:endParaRPr lang="en-CA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/>
              <a:t>Expliquer rapidement les symptômes… (nous reverrons les définition selon Abrams, 2002)</a:t>
            </a:r>
          </a:p>
          <a:p>
            <a:r>
              <a:rPr lang="fr-CA"/>
              <a:t>- </a:t>
            </a:r>
            <a:r>
              <a:rPr lang="fr-CA" b="1"/>
              <a:t>Incontinence urinaire à l’effort </a:t>
            </a:r>
            <a:r>
              <a:rPr lang="fr-CA"/>
              <a:t>(IUE) </a:t>
            </a:r>
            <a:r>
              <a:rPr lang="fr-CA" i="1"/>
              <a:t>(Stress urinary incontinence)</a:t>
            </a:r>
          </a:p>
          <a:p>
            <a:r>
              <a:rPr lang="fr-CA"/>
              <a:t>: fuite involontaire d’urine lors d’un effort physique, lors</a:t>
            </a:r>
          </a:p>
          <a:p>
            <a:r>
              <a:rPr lang="fr-CA"/>
              <a:t>de la toux et d’éternuements.</a:t>
            </a:r>
          </a:p>
          <a:p>
            <a:r>
              <a:rPr lang="fr-CA"/>
              <a:t>- </a:t>
            </a:r>
            <a:r>
              <a:rPr lang="fr-CA" b="1"/>
              <a:t>Incontinence urinaire d’urgence (impériosité ou urgenturie) </a:t>
            </a:r>
            <a:r>
              <a:rPr lang="fr-CA"/>
              <a:t>(IUU) </a:t>
            </a:r>
            <a:r>
              <a:rPr lang="fr-CA" i="1"/>
              <a:t>(Urge urinary</a:t>
            </a:r>
          </a:p>
          <a:p>
            <a:r>
              <a:rPr lang="fr-CA" i="1"/>
              <a:t>incontinence) </a:t>
            </a:r>
            <a:r>
              <a:rPr lang="fr-CA"/>
              <a:t>: fuite involontaire d’urine accompagnée ou immédiatement</a:t>
            </a:r>
          </a:p>
          <a:p>
            <a:r>
              <a:rPr lang="fr-CA"/>
              <a:t>précédée par une urgenturie.</a:t>
            </a:r>
          </a:p>
          <a:p>
            <a:r>
              <a:rPr lang="fr-CA"/>
              <a:t>- </a:t>
            </a:r>
            <a:r>
              <a:rPr lang="fr-CA" b="1"/>
              <a:t>Incontinence urinaire mixte (IUM) </a:t>
            </a:r>
            <a:r>
              <a:rPr lang="fr-CA" i="1"/>
              <a:t>(Mixed urinary incontinence)</a:t>
            </a:r>
            <a:r>
              <a:rPr lang="fr-CA"/>
              <a:t>:</a:t>
            </a:r>
          </a:p>
          <a:p>
            <a:r>
              <a:rPr lang="fr-CA"/>
              <a:t>fuite involontaire d’urine associée à une urgenturie avec également</a:t>
            </a:r>
          </a:p>
          <a:p>
            <a:r>
              <a:rPr lang="fr-CA"/>
              <a:t>fuites involontaires d’urine lors des exercices physiques,</a:t>
            </a:r>
          </a:p>
          <a:p>
            <a:r>
              <a:rPr lang="fr-CA"/>
              <a:t>toux ou éternuements.</a:t>
            </a:r>
          </a:p>
          <a:p>
            <a:endParaRPr lang="fr-CA"/>
          </a:p>
          <a:p>
            <a:r>
              <a:rPr lang="fr-CA"/>
              <a:t>Ces trois types d’IU représentent 80% des IU et sont majoritairement traitables en physio.*</a:t>
            </a:r>
          </a:p>
          <a:p>
            <a:endParaRPr lang="fr-CA"/>
          </a:p>
          <a:p>
            <a:r>
              <a:rPr lang="fr-CA" b="1"/>
              <a:t>-Incontinence urinaire par regorgement </a:t>
            </a:r>
            <a:r>
              <a:rPr lang="fr-CA"/>
              <a:t>(relié à une obstruction)</a:t>
            </a:r>
          </a:p>
          <a:p>
            <a:endParaRPr lang="fr-CA"/>
          </a:p>
          <a:p>
            <a:r>
              <a:rPr lang="fr-CA"/>
              <a:t>- </a:t>
            </a:r>
            <a:r>
              <a:rPr lang="fr-CA" b="1"/>
              <a:t>Incontinence permanente (ou totale) </a:t>
            </a:r>
            <a:r>
              <a:rPr lang="fr-CA" i="1"/>
              <a:t>(Continuous urinary incontinence) </a:t>
            </a:r>
            <a:r>
              <a:rPr lang="fr-CA"/>
              <a:t>:</a:t>
            </a:r>
          </a:p>
          <a:p>
            <a:r>
              <a:rPr lang="fr-CA"/>
              <a:t>fuite d’urine permanente. </a:t>
            </a:r>
            <a:r>
              <a:rPr lang="fr-CA" i="1"/>
              <a:t>[Le terme de “fuites d’urine insensibles”</a:t>
            </a:r>
          </a:p>
          <a:p>
            <a:r>
              <a:rPr lang="fr-CA" i="1"/>
              <a:t>correspondant à des fuites non précédées d’une urgenturie,</a:t>
            </a:r>
          </a:p>
          <a:p>
            <a:r>
              <a:rPr lang="fr-CA" i="1"/>
              <a:t>et survenant en dehors de toute situation d’effort ne sont pas identifiées</a:t>
            </a:r>
          </a:p>
          <a:p>
            <a:r>
              <a:rPr lang="fr-CA" i="1"/>
              <a:t>dans le document de l’ICS].</a:t>
            </a:r>
            <a:endParaRPr lang="fr-CA"/>
          </a:p>
          <a:p>
            <a:endParaRPr lang="fr-CA"/>
          </a:p>
          <a:p>
            <a:r>
              <a:rPr lang="fr-CA"/>
              <a:t>Autre type d’incontinence (i.e): Coïtal, Giggle</a:t>
            </a:r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2558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81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1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6BB8-B718-48B1-8E4A-BD5BF2E6C722}" type="datetime1">
              <a:rPr lang="fr-FR" smtClean="0"/>
              <a:t>09/07/2019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73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BC97-76CC-4C98-8228-4F24B50A357B}" type="datetime1">
              <a:rPr lang="fr-FR" smtClean="0"/>
              <a:t>09/07/2019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35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48CA-DA46-453D-BC4C-63680CB03F9F}" type="datetime1">
              <a:rPr lang="fr-FR" smtClean="0"/>
              <a:t>09/07/2019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17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D043-9871-472D-9DAB-0C270995751D}" type="datetime1">
              <a:rPr lang="fr-FR" smtClean="0"/>
              <a:t>09/07/2019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67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1A884-723F-42BB-AA1F-0D623E248557}" type="datetime1">
              <a:rPr lang="fr-FR" smtClean="0"/>
              <a:t>09/07/2019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75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C796-2280-4435-AD6D-3C57CBBA6B5E}" type="datetime1">
              <a:rPr lang="fr-FR" smtClean="0"/>
              <a:t>09/07/2019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15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A279-557B-4D55-A8FC-18CEF102EA50}" type="datetime1">
              <a:rPr lang="fr-FR" smtClean="0"/>
              <a:t>09/07/2019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93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6BC82-E3BF-4A2B-A0B1-4804CFC7AC34}" type="datetime1">
              <a:rPr lang="fr-FR" smtClean="0"/>
              <a:t>09/07/2019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61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6F56-FA9F-4241-BFD4-A76B02E4290C}" type="datetime1">
              <a:rPr lang="fr-FR" smtClean="0"/>
              <a:t>09/07/2019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20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3624-3AC8-4BFE-85FD-3915157BB0F6}" type="datetime1">
              <a:rPr lang="fr-FR" smtClean="0"/>
              <a:t>09/07/2019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79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E1C5-295E-4884-BF0C-C81111B13C9E}" type="datetime1">
              <a:rPr lang="fr-FR" smtClean="0"/>
              <a:t>09/07/2019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13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9FE45-1155-4C19-BD4B-72E968BFBBA9}" type="datetime1">
              <a:rPr lang="fr-FR" smtClean="0"/>
              <a:t>09/07/2019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6328D-D873-49A4-B15A-16D27861C0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51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igonia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873970" y="4774547"/>
            <a:ext cx="9483010" cy="313781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r>
              <a:rPr lang="fr-FR" sz="2000" b="1" dirty="0">
                <a:latin typeface="+mj-lt"/>
                <a:cs typeface="Arial" pitchFamily="34" charset="0"/>
              </a:rPr>
              <a:t>Marie-Ève Prince, </a:t>
            </a:r>
            <a:r>
              <a:rPr lang="fr-FR" sz="2000" b="1" dirty="0" err="1">
                <a:latin typeface="+mj-lt"/>
                <a:cs typeface="Arial" pitchFamily="34" charset="0"/>
              </a:rPr>
              <a:t>Pht</a:t>
            </a:r>
            <a:r>
              <a:rPr lang="fr-FR" sz="2000" b="1" dirty="0">
                <a:latin typeface="+mj-lt"/>
                <a:cs typeface="Arial" pitchFamily="34" charset="0"/>
              </a:rPr>
              <a:t> en rééducation périnéale</a:t>
            </a:r>
          </a:p>
          <a:p>
            <a:r>
              <a:rPr lang="fr-FR" dirty="0">
                <a:latin typeface="+mj-lt"/>
                <a:cs typeface="Arial" pitchFamily="34" charset="0"/>
              </a:rPr>
              <a:t>Centre d’expertise </a:t>
            </a:r>
            <a:r>
              <a:rPr lang="fr-FR" dirty="0" err="1">
                <a:latin typeface="+mj-lt"/>
                <a:cs typeface="Arial" pitchFamily="34" charset="0"/>
              </a:rPr>
              <a:t>Cigonia</a:t>
            </a:r>
            <a:endParaRPr lang="fr-FR" dirty="0">
              <a:latin typeface="+mj-lt"/>
              <a:cs typeface="Arial" pitchFamily="34" charset="0"/>
            </a:endParaRPr>
          </a:p>
          <a:p>
            <a:r>
              <a:rPr lang="fr-FR" dirty="0">
                <a:latin typeface="+mj-lt"/>
                <a:cs typeface="Arial" pitchFamily="34" charset="0"/>
              </a:rPr>
              <a:t>Chargée de cours à l’Université de Sherbrooke et de Montréal</a:t>
            </a:r>
          </a:p>
          <a:p>
            <a:endParaRPr lang="fr-FR" dirty="0">
              <a:latin typeface="+mj-lt"/>
              <a:cs typeface="Arial" pitchFamily="34" charset="0"/>
            </a:endParaRPr>
          </a:p>
          <a:p>
            <a:r>
              <a:rPr lang="fr-FR" sz="2000" b="1" dirty="0">
                <a:latin typeface="+mj-lt"/>
                <a:cs typeface="Arial" pitchFamily="34" charset="0"/>
              </a:rPr>
              <a:t>Olivia Dubois, </a:t>
            </a:r>
            <a:r>
              <a:rPr lang="fr-FR" sz="2000" b="1" dirty="0" err="1">
                <a:latin typeface="+mj-lt"/>
                <a:cs typeface="Arial" pitchFamily="34" charset="0"/>
              </a:rPr>
              <a:t>Ph.D</a:t>
            </a:r>
            <a:r>
              <a:rPr lang="fr-FR" sz="2000" b="1" dirty="0">
                <a:latin typeface="+mj-lt"/>
                <a:cs typeface="Arial" pitchFamily="34" charset="0"/>
              </a:rPr>
              <a:t>, </a:t>
            </a:r>
            <a:r>
              <a:rPr lang="fr-FR" sz="2000" b="1" dirty="0" err="1">
                <a:latin typeface="+mj-lt"/>
                <a:cs typeface="Arial" pitchFamily="34" charset="0"/>
              </a:rPr>
              <a:t>Pht</a:t>
            </a:r>
            <a:r>
              <a:rPr lang="fr-FR" sz="2000" b="1" dirty="0">
                <a:latin typeface="+mj-lt"/>
                <a:cs typeface="Arial" pitchFamily="34" charset="0"/>
              </a:rPr>
              <a:t> en rééducation périnéale</a:t>
            </a:r>
          </a:p>
          <a:p>
            <a:r>
              <a:rPr lang="fr-FR" dirty="0">
                <a:latin typeface="+mj-lt"/>
                <a:cs typeface="Arial" pitchFamily="34" charset="0"/>
              </a:rPr>
              <a:t>Centre d’expertise </a:t>
            </a:r>
            <a:r>
              <a:rPr lang="fr-FR" dirty="0" err="1">
                <a:latin typeface="+mj-lt"/>
                <a:cs typeface="Arial" pitchFamily="34" charset="0"/>
              </a:rPr>
              <a:t>Cigonia</a:t>
            </a:r>
            <a:endParaRPr lang="fr-FR" dirty="0">
              <a:latin typeface="+mj-lt"/>
              <a:cs typeface="Arial" pitchFamily="34" charset="0"/>
            </a:endParaRPr>
          </a:p>
          <a:p>
            <a:r>
              <a:rPr lang="fr-FR" dirty="0">
                <a:latin typeface="+mj-lt"/>
                <a:cs typeface="Arial" pitchFamily="34" charset="0"/>
              </a:rPr>
              <a:t>Chargée de cours à l’Université de Sherbrooke</a:t>
            </a:r>
            <a:endParaRPr lang="fr-FR" sz="20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7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/>
          </p:cNvSpPr>
          <p:nvPr>
            <p:ph idx="1"/>
          </p:nvPr>
        </p:nvSpPr>
        <p:spPr>
          <a:xfrm>
            <a:off x="1740948" y="1181814"/>
            <a:ext cx="8927053" cy="4803375"/>
          </a:xfrm>
        </p:spPr>
        <p:txBody>
          <a:bodyPr>
            <a:normAutofit fontScale="92500" lnSpcReduction="10000"/>
          </a:bodyPr>
          <a:lstStyle/>
          <a:p>
            <a:pPr indent="-202490">
              <a:lnSpc>
                <a:spcPts val="900"/>
              </a:lnSpc>
              <a:buNone/>
            </a:pPr>
            <a:r>
              <a:rPr lang="fr-CA" sz="1500" dirty="0">
                <a:latin typeface="+mj-lt"/>
                <a:cs typeface="Arial" pitchFamily="34" charset="0"/>
              </a:rPr>
              <a:t>	</a:t>
            </a:r>
            <a:endParaRPr lang="fr-CA" sz="1500" b="1" dirty="0"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fr-CA" b="1" dirty="0">
                <a:latin typeface="Bradley Hand" pitchFamily="2" charset="77"/>
                <a:cs typeface="Arial" pitchFamily="34" charset="0"/>
              </a:rPr>
              <a:t>Entraîner les muscles du plancher pelvien pour accoucher!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CA" b="1" dirty="0">
                <a:latin typeface="Bradley Hand" pitchFamily="2" charset="77"/>
                <a:cs typeface="Arial" pitchFamily="34" charset="0"/>
              </a:rPr>
              <a:t>Souplesse et force Sont gages de succès…</a:t>
            </a:r>
          </a:p>
          <a:p>
            <a:pPr lvl="1" algn="just">
              <a:lnSpc>
                <a:spcPct val="150000"/>
              </a:lnSpc>
            </a:pPr>
            <a:endParaRPr lang="fr-CA" sz="2600" dirty="0">
              <a:cs typeface="Arial" pitchFamily="34" charset="0"/>
            </a:endParaRPr>
          </a:p>
          <a:p>
            <a:pPr lvl="1" algn="just">
              <a:lnSpc>
                <a:spcPct val="150000"/>
              </a:lnSpc>
            </a:pPr>
            <a:r>
              <a:rPr lang="fr-CA" dirty="0">
                <a:cs typeface="Arial" pitchFamily="34" charset="0"/>
              </a:rPr>
              <a:t>Moins de déchirure</a:t>
            </a:r>
          </a:p>
          <a:p>
            <a:pPr lvl="1" algn="just">
              <a:lnSpc>
                <a:spcPct val="150000"/>
              </a:lnSpc>
            </a:pPr>
            <a:r>
              <a:rPr lang="fr-CA" dirty="0">
                <a:cs typeface="Arial" pitchFamily="34" charset="0"/>
              </a:rPr>
              <a:t>Plus d’efficacité sur la poussée</a:t>
            </a:r>
          </a:p>
          <a:p>
            <a:pPr lvl="1" algn="just">
              <a:lnSpc>
                <a:spcPct val="150000"/>
              </a:lnSpc>
            </a:pPr>
            <a:r>
              <a:rPr lang="fr-CA" dirty="0">
                <a:cs typeface="Arial" pitchFamily="34" charset="0"/>
              </a:rPr>
              <a:t>Moins de séquelles (incontinence, douleur, descente)</a:t>
            </a:r>
          </a:p>
          <a:p>
            <a:pPr lvl="1" algn="just">
              <a:lnSpc>
                <a:spcPct val="150000"/>
              </a:lnSpc>
            </a:pPr>
            <a:r>
              <a:rPr lang="fr-CA" dirty="0">
                <a:cs typeface="Arial" pitchFamily="34" charset="0"/>
              </a:rPr>
              <a:t>Une récupération plus rapide</a:t>
            </a:r>
          </a:p>
          <a:p>
            <a:pPr lvl="1" algn="just">
              <a:lnSpc>
                <a:spcPct val="150000"/>
              </a:lnSpc>
            </a:pPr>
            <a:r>
              <a:rPr lang="fr-CA" dirty="0">
                <a:cs typeface="Arial" pitchFamily="34" charset="0"/>
              </a:rPr>
              <a:t>Moins de douleur après l’accouchement</a:t>
            </a:r>
            <a:endParaRPr lang="fr-CA" dirty="0"/>
          </a:p>
        </p:txBody>
      </p:sp>
      <p:sp>
        <p:nvSpPr>
          <p:cNvPr id="174083" name="Rectangle 3"/>
          <p:cNvSpPr>
            <a:spLocks/>
          </p:cNvSpPr>
          <p:nvPr/>
        </p:nvSpPr>
        <p:spPr bwMode="auto">
          <a:xfrm>
            <a:off x="2909649" y="1160751"/>
            <a:ext cx="6426994" cy="5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CA" sz="2100" b="1" dirty="0"/>
              <a:t> </a:t>
            </a:r>
            <a:endParaRPr lang="en-CA" sz="2100" dirty="0"/>
          </a:p>
        </p:txBody>
      </p:sp>
    </p:spTree>
    <p:extLst>
      <p:ext uri="{BB962C8B-B14F-4D97-AF65-F5344CB8AC3E}">
        <p14:creationId xmlns:p14="http://schemas.microsoft.com/office/powerpoint/2010/main" val="72579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/>
          </p:cNvSpPr>
          <p:nvPr/>
        </p:nvSpPr>
        <p:spPr bwMode="auto">
          <a:xfrm>
            <a:off x="2909649" y="1160751"/>
            <a:ext cx="6426994" cy="5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CA" sz="2100" b="1" dirty="0"/>
              <a:t> </a:t>
            </a:r>
            <a:endParaRPr lang="en-CA" sz="21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2629" y="2656253"/>
            <a:ext cx="7364202" cy="34700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softEdge rad="393700"/>
          </a:effectLst>
        </p:spPr>
      </p:pic>
      <p:sp>
        <p:nvSpPr>
          <p:cNvPr id="3" name="ZoneTexte 2"/>
          <p:cNvSpPr txBox="1"/>
          <p:nvPr/>
        </p:nvSpPr>
        <p:spPr>
          <a:xfrm>
            <a:off x="3546765" y="2286921"/>
            <a:ext cx="235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Durant la grossesse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15201" y="2289596"/>
            <a:ext cx="2021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À l’accouchement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3181350" y="220303"/>
            <a:ext cx="6858000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La pression sur le plancher pelvien</a:t>
            </a:r>
          </a:p>
        </p:txBody>
      </p:sp>
    </p:spTree>
    <p:extLst>
      <p:ext uri="{BB962C8B-B14F-4D97-AF65-F5344CB8AC3E}">
        <p14:creationId xmlns:p14="http://schemas.microsoft.com/office/powerpoint/2010/main" val="4195236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contenu 2"/>
          <p:cNvSpPr>
            <a:spLocks noGrp="1"/>
          </p:cNvSpPr>
          <p:nvPr>
            <p:ph idx="1"/>
          </p:nvPr>
        </p:nvSpPr>
        <p:spPr>
          <a:xfrm>
            <a:off x="2042095" y="2377255"/>
            <a:ext cx="7599854" cy="3140441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fr-CA" sz="1800" b="1" dirty="0">
                <a:cs typeface="Arial" panose="020B0604020202020204" pitchFamily="34" charset="0"/>
              </a:rPr>
              <a:t>NOTRE  EXPERTISE À VOTRE SERVICE!</a:t>
            </a:r>
          </a:p>
          <a:p>
            <a:pPr marL="0" indent="0">
              <a:buNone/>
            </a:pPr>
            <a:endParaRPr lang="fr-CA" sz="1800" b="1" dirty="0">
              <a:cs typeface="Arial" panose="020B0604020202020204" pitchFamily="34" charset="0"/>
            </a:endParaRPr>
          </a:p>
          <a:p>
            <a:r>
              <a:rPr lang="fr-CA" sz="2400" dirty="0">
                <a:cs typeface="Arial" panose="020B0604020202020204" pitchFamily="34" charset="0"/>
              </a:rPr>
              <a:t>Le suivi en physio et l’étirement du plancher pelvien par le conjoint (++) ou soi-même permettent de diminuer de près de 50% le risque de lésion périnéale à l’accouchement comparativement à aucune intervention (</a:t>
            </a:r>
            <a:r>
              <a:rPr lang="fr-CA" sz="2400" dirty="0" err="1">
                <a:cs typeface="Arial" panose="020B0604020202020204" pitchFamily="34" charset="0"/>
              </a:rPr>
              <a:t>Cigonia</a:t>
            </a:r>
            <a:r>
              <a:rPr lang="fr-CA" sz="2400" dirty="0">
                <a:cs typeface="Arial" panose="020B0604020202020204" pitchFamily="34" charset="0"/>
              </a:rPr>
              <a:t>)</a:t>
            </a:r>
          </a:p>
          <a:p>
            <a:endParaRPr lang="fr-CA" sz="24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CA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524000" y="319488"/>
            <a:ext cx="895003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La prévention des Lésions périnéales</a:t>
            </a:r>
            <a:endParaRPr lang="fr-FR" sz="1125" b="1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9596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contenu 2"/>
          <p:cNvSpPr>
            <a:spLocks noGrp="1"/>
          </p:cNvSpPr>
          <p:nvPr>
            <p:ph idx="1"/>
          </p:nvPr>
        </p:nvSpPr>
        <p:spPr>
          <a:xfrm>
            <a:off x="1990337" y="1788978"/>
            <a:ext cx="8227089" cy="3140441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000" dirty="0">
                <a:cs typeface="Arial" panose="020B0604020202020204" pitchFamily="34" charset="0"/>
              </a:rPr>
              <a:t>Les étirements du plancher pelvien par le conjoint ou par la femme seule </a:t>
            </a:r>
          </a:p>
          <a:p>
            <a:r>
              <a:rPr lang="fr-CA" sz="2000" dirty="0">
                <a:cs typeface="Arial" panose="020B0604020202020204" pitchFamily="34" charset="0"/>
              </a:rPr>
              <a:t>Les fibres musculaires sont étirées dans 3 directions à 4h30, 6h et 7h30 sur l’horloge vaginale</a:t>
            </a:r>
          </a:p>
          <a:p>
            <a:r>
              <a:rPr lang="fr-CA" sz="2000" dirty="0">
                <a:cs typeface="Arial" panose="020B0604020202020204" pitchFamily="34" charset="0"/>
              </a:rPr>
              <a:t>Chaque étirement est maintenu un minimum de 30 s et répété 3 fois</a:t>
            </a:r>
          </a:p>
          <a:p>
            <a:r>
              <a:rPr lang="fr-CA" sz="2000" dirty="0">
                <a:cs typeface="Arial" panose="020B0604020202020204" pitchFamily="34" charset="0"/>
              </a:rPr>
              <a:t>Deux directions opposées à la fois dès que toléré</a:t>
            </a:r>
          </a:p>
          <a:p>
            <a:r>
              <a:rPr lang="fr-CA" sz="2000" dirty="0">
                <a:cs typeface="Arial" panose="020B0604020202020204" pitchFamily="34" charset="0"/>
              </a:rPr>
              <a:t>Dès la 34e semaine de grossesse, doit être fait quotidiennement si aucun risque de travail prématuré, sinon débutez à 37 semaines</a:t>
            </a:r>
          </a:p>
          <a:p>
            <a:pPr marL="0" indent="0">
              <a:buNone/>
            </a:pPr>
            <a:endParaRPr lang="fr-CA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867754" y="319488"/>
            <a:ext cx="817159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La prévention des Lésions périnéales</a:t>
            </a:r>
            <a:endParaRPr lang="fr-FR" sz="1125" b="1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823609" y="4798385"/>
            <a:ext cx="2036827" cy="1630991"/>
            <a:chOff x="1403648" y="4704275"/>
            <a:chExt cx="2036827" cy="1630991"/>
          </a:xfrm>
        </p:grpSpPr>
        <p:sp>
          <p:nvSpPr>
            <p:cNvPr id="6" name="Ellipse 5"/>
            <p:cNvSpPr/>
            <p:nvPr/>
          </p:nvSpPr>
          <p:spPr>
            <a:xfrm>
              <a:off x="1647852" y="4704275"/>
              <a:ext cx="1418456" cy="120243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>
                <a:solidFill>
                  <a:schemeClr val="tx1"/>
                </a:solidFill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2775969" y="5574467"/>
              <a:ext cx="664506" cy="6167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2370305" y="5784689"/>
              <a:ext cx="0" cy="5505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 flipH="1">
              <a:off x="1403648" y="5540713"/>
              <a:ext cx="571860" cy="6167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9939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488509" y="879047"/>
            <a:ext cx="7377386" cy="237922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4000" b="1" cap="all" dirty="0">
                <a:ea typeface="+mj-ea"/>
                <a:cs typeface="+mj-cs"/>
              </a:rPr>
              <a:t>Les déchirures… j’aime mieux ne pas le savoir. 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endParaRPr lang="fr-FR" sz="4000" b="1" cap="all" dirty="0">
              <a:ea typeface="+mj-ea"/>
              <a:cs typeface="+mj-cs"/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4000" b="1" cap="all" dirty="0">
                <a:ea typeface="+mj-ea"/>
                <a:cs typeface="+mj-cs"/>
              </a:rPr>
              <a:t>DE toute façon je fais confiance à mon corps!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B254B5-9188-F540-B2F4-C4728D81A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78" y="3738880"/>
            <a:ext cx="4067024" cy="2928258"/>
          </a:xfrm>
          <a:prstGeom prst="rect">
            <a:avLst/>
          </a:prstGeom>
          <a:effectLst>
            <a:softEdge rad="622300"/>
          </a:effectLst>
        </p:spPr>
      </p:pic>
    </p:spTree>
    <p:extLst>
      <p:ext uri="{BB962C8B-B14F-4D97-AF65-F5344CB8AC3E}">
        <p14:creationId xmlns:p14="http://schemas.microsoft.com/office/powerpoint/2010/main" val="504955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1977466" y="216912"/>
            <a:ext cx="817159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Déchirures</a:t>
            </a:r>
            <a:b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</a:br>
            <a:endParaRPr lang="fr-FR" sz="1125" b="1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89E477-280E-D447-98C2-59926675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9914" y="1931643"/>
            <a:ext cx="7886700" cy="4351338"/>
          </a:xfrm>
        </p:spPr>
        <p:txBody>
          <a:bodyPr>
            <a:normAutofit/>
          </a:bodyPr>
          <a:lstStyle/>
          <a:p>
            <a:endParaRPr lang="fr-CA" sz="2400" dirty="0"/>
          </a:p>
          <a:p>
            <a:r>
              <a:rPr lang="fr-CA" sz="2400" dirty="0"/>
              <a:t>85% des femmes qui accouchent auront une déchirure (90.4% primipare, 68.8% multipare).</a:t>
            </a:r>
          </a:p>
          <a:p>
            <a:pPr marL="0" indent="0">
              <a:buNone/>
            </a:pPr>
            <a:endParaRPr lang="fr-CA" sz="2400" dirty="0"/>
          </a:p>
          <a:p>
            <a:r>
              <a:rPr lang="fr-CA" sz="2400" dirty="0"/>
              <a:t>Une femme qui prépare son plancher pelvien réduira son risque de déchirure de façon significative à toutes les grossesses mais surtout lors de la première grossesse.</a:t>
            </a:r>
          </a:p>
          <a:p>
            <a:endParaRPr lang="fr-CA" sz="2400" dirty="0"/>
          </a:p>
          <a:p>
            <a:r>
              <a:rPr lang="fr-CA" sz="2400" dirty="0"/>
              <a:t>La préparation du plancher pelvien favorise la bonne guérison.</a:t>
            </a:r>
          </a:p>
          <a:p>
            <a:pPr marL="0" indent="0">
              <a:buNone/>
            </a:pPr>
            <a:endParaRPr lang="fr-CA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226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34473" y="2390573"/>
            <a:ext cx="3034173" cy="505585"/>
          </a:xfrm>
        </p:spPr>
        <p:txBody>
          <a:bodyPr>
            <a:noAutofit/>
          </a:bodyPr>
          <a:lstStyle/>
          <a:p>
            <a:pPr marL="0" indent="0" algn="ctr">
              <a:lnSpc>
                <a:spcPts val="1575"/>
              </a:lnSpc>
              <a:spcBef>
                <a:spcPts val="1200"/>
              </a:spcBef>
              <a:buClr>
                <a:srgbClr val="02438D"/>
              </a:buClr>
              <a:buNone/>
            </a:pPr>
            <a:r>
              <a:rPr lang="fr-CA" sz="1800" dirty="0">
                <a:latin typeface="+mj-lt"/>
                <a:cs typeface="Arial" panose="020B0604020202020204" pitchFamily="34" charset="0"/>
              </a:rPr>
              <a:t>Grade 1 : seulement la peau</a:t>
            </a:r>
          </a:p>
          <a:p>
            <a:pPr marL="800100" lvl="1" indent="-342900">
              <a:lnSpc>
                <a:spcPts val="1575"/>
              </a:lnSpc>
              <a:spcBef>
                <a:spcPts val="1200"/>
              </a:spcBef>
              <a:buClr>
                <a:srgbClr val="02438D"/>
              </a:buClr>
              <a:buFont typeface="+mj-lt"/>
              <a:buAutoNum type="arabicPeriod"/>
            </a:pPr>
            <a:endParaRPr lang="fr-CA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977466" y="216912"/>
            <a:ext cx="817159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Lésions périnéales; les déchirures</a:t>
            </a:r>
            <a:b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</a:br>
            <a:endParaRPr lang="fr-FR" sz="1125" b="1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Espace réservé du contenu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54" y="3086533"/>
            <a:ext cx="4423410" cy="2486025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6856079" y="2390573"/>
            <a:ext cx="3034173" cy="505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75"/>
              </a:lnSpc>
              <a:spcBef>
                <a:spcPts val="1200"/>
              </a:spcBef>
              <a:buClr>
                <a:srgbClr val="02438D"/>
              </a:buClr>
              <a:buNone/>
            </a:pPr>
            <a:r>
              <a:rPr lang="fr-CA" sz="1800" dirty="0">
                <a:latin typeface="+mj-lt"/>
                <a:cs typeface="Arial" panose="020B0604020202020204" pitchFamily="34" charset="0"/>
              </a:rPr>
              <a:t>Grade 2 : la peau et le plancher pelvien</a:t>
            </a:r>
          </a:p>
          <a:p>
            <a:pPr marL="800100" lvl="1" indent="-342900">
              <a:lnSpc>
                <a:spcPts val="1575"/>
              </a:lnSpc>
              <a:spcBef>
                <a:spcPts val="1200"/>
              </a:spcBef>
              <a:buClr>
                <a:srgbClr val="02438D"/>
              </a:buClr>
              <a:buFont typeface="+mj-lt"/>
              <a:buAutoNum type="arabicPeriod"/>
            </a:pPr>
            <a:endParaRPr lang="fr-CA" sz="1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Espace réservé du contenu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60" y="3086533"/>
            <a:ext cx="442341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47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34473" y="2390573"/>
            <a:ext cx="3034173" cy="505585"/>
          </a:xfrm>
        </p:spPr>
        <p:txBody>
          <a:bodyPr>
            <a:noAutofit/>
          </a:bodyPr>
          <a:lstStyle/>
          <a:p>
            <a:pPr marL="0" indent="0" algn="ctr">
              <a:lnSpc>
                <a:spcPts val="1575"/>
              </a:lnSpc>
              <a:spcBef>
                <a:spcPts val="1200"/>
              </a:spcBef>
              <a:buClr>
                <a:srgbClr val="02438D"/>
              </a:buClr>
              <a:buNone/>
            </a:pPr>
            <a:r>
              <a:rPr lang="fr-CA" sz="1800" dirty="0">
                <a:latin typeface="+mj-lt"/>
                <a:cs typeface="Arial" panose="020B0604020202020204" pitchFamily="34" charset="0"/>
              </a:rPr>
              <a:t>Grade 3 : la peau, le plancher pelvien et le sphincter anal</a:t>
            </a:r>
          </a:p>
          <a:p>
            <a:pPr marL="800100" lvl="1" indent="-342900">
              <a:lnSpc>
                <a:spcPts val="1575"/>
              </a:lnSpc>
              <a:spcBef>
                <a:spcPts val="1200"/>
              </a:spcBef>
              <a:buClr>
                <a:srgbClr val="02438D"/>
              </a:buClr>
              <a:buFont typeface="+mj-lt"/>
              <a:buAutoNum type="arabicPeriod"/>
            </a:pPr>
            <a:endParaRPr lang="fr-CA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6856079" y="2390573"/>
            <a:ext cx="3034173" cy="505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75"/>
              </a:lnSpc>
              <a:spcBef>
                <a:spcPts val="1200"/>
              </a:spcBef>
              <a:buClr>
                <a:srgbClr val="02438D"/>
              </a:buClr>
              <a:buNone/>
            </a:pPr>
            <a:r>
              <a:rPr lang="fr-CA" sz="1800" dirty="0">
                <a:latin typeface="+mj-lt"/>
                <a:cs typeface="Arial" panose="020B0604020202020204" pitchFamily="34" charset="0"/>
              </a:rPr>
              <a:t>Grade 4 : la peau, le plancher pelvien, le sphincter anal et la muqueuse rectale</a:t>
            </a:r>
          </a:p>
          <a:p>
            <a:pPr marL="800100" lvl="1" indent="-342900">
              <a:lnSpc>
                <a:spcPts val="1575"/>
              </a:lnSpc>
              <a:spcBef>
                <a:spcPts val="1200"/>
              </a:spcBef>
              <a:buClr>
                <a:srgbClr val="02438D"/>
              </a:buClr>
              <a:buFont typeface="+mj-lt"/>
              <a:buAutoNum type="arabicPeriod"/>
            </a:pPr>
            <a:endParaRPr lang="fr-CA" sz="1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Espace réservé du contenu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77" y="3086532"/>
            <a:ext cx="4400550" cy="2472690"/>
          </a:xfrm>
          <a:prstGeom prst="rect">
            <a:avLst/>
          </a:prstGeom>
        </p:spPr>
      </p:pic>
      <p:pic>
        <p:nvPicPr>
          <p:cNvPr id="13" name="Espace réservé du contenu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58" y="3091303"/>
            <a:ext cx="4406265" cy="2476500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065359" y="123986"/>
            <a:ext cx="817159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Lésions périnéales ; les déchirures</a:t>
            </a:r>
            <a:b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</a:br>
            <a:endParaRPr lang="fr-FR" sz="1125" b="1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175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270982" y="1727077"/>
            <a:ext cx="7886700" cy="2733458"/>
          </a:xfrm>
        </p:spPr>
        <p:txBody>
          <a:bodyPr>
            <a:noAutofit/>
          </a:bodyPr>
          <a:lstStyle/>
          <a:p>
            <a:pPr>
              <a:buClr>
                <a:srgbClr val="02438D"/>
              </a:buClr>
              <a:buFont typeface="Wingdings" charset="2"/>
              <a:buChar char="§"/>
            </a:pPr>
            <a:r>
              <a:rPr lang="fr-FR" sz="1800" dirty="0">
                <a:latin typeface="+mj-lt"/>
              </a:rPr>
              <a:t>Jamais recommandé en prévention de déchirure ou de routine</a:t>
            </a:r>
          </a:p>
        </p:txBody>
      </p:sp>
      <p:pic>
        <p:nvPicPr>
          <p:cNvPr id="6146" name="Picture 2" descr="http://ramsaygds.fr/sites/default/files/styles/article_header_desktop/public/mater-episiotomie.jpg?itok=jmdPhA8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38" y="1580616"/>
            <a:ext cx="4653973" cy="33336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1869285" y="2414345"/>
            <a:ext cx="3757788" cy="2733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r-CA" sz="1700" dirty="0">
                <a:latin typeface="+mj-lt"/>
              </a:rPr>
              <a:t>Si forceps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fr-CA" sz="1700" dirty="0">
              <a:latin typeface="+mj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r-CA" sz="1700" dirty="0">
                <a:latin typeface="+mj-lt"/>
              </a:rPr>
              <a:t>Pour sortie rapide avec instruments</a:t>
            </a:r>
            <a:endParaRPr lang="fr-FR" sz="1800" dirty="0">
              <a:latin typeface="+mj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043798" y="169310"/>
            <a:ext cx="817159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Lésions périnéales ; L’épisiotomie</a:t>
            </a:r>
            <a:b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</a:br>
            <a:endParaRPr lang="fr-FR" sz="1125" b="1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7603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844718-D5DE-5C45-B458-96CE0E2B5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269034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On m’a dit que tout mon corps rentrerait dans l’ordre après l’accouchement… est-ce vrai?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F3635B-C568-5D4D-80E8-E70C82BEC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54" t="28304" r="30124" b="14635"/>
          <a:stretch/>
        </p:blipFill>
        <p:spPr>
          <a:xfrm>
            <a:off x="1706880" y="4076138"/>
            <a:ext cx="2992394" cy="23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47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/>
          </p:cNvSpPr>
          <p:nvPr/>
        </p:nvSpPr>
        <p:spPr>
          <a:xfrm>
            <a:off x="1945857" y="2081676"/>
            <a:ext cx="7780034" cy="395302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02490">
              <a:lnSpc>
                <a:spcPts val="900"/>
              </a:lnSpc>
            </a:pPr>
            <a:r>
              <a:rPr lang="fr-CA" sz="1500" dirty="0">
                <a:latin typeface="+mj-lt"/>
                <a:cs typeface="Arial" pitchFamily="34" charset="0"/>
              </a:rPr>
              <a:t>	</a:t>
            </a:r>
            <a:endParaRPr lang="fr-CA" sz="1500" b="1" dirty="0">
              <a:latin typeface="+mj-lt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fr-CA" sz="1800" dirty="0">
              <a:solidFill>
                <a:schemeClr val="tx2">
                  <a:lumMod val="10000"/>
                </a:schemeClr>
              </a:solidFill>
              <a:latin typeface="Arial" charset="0"/>
            </a:endParaRPr>
          </a:p>
          <a:p>
            <a:pPr algn="l">
              <a:lnSpc>
                <a:spcPct val="150000"/>
              </a:lnSpc>
            </a:pPr>
            <a:r>
              <a:rPr lang="fr-CA" sz="2900" b="1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La place pour vos soins périnataux depuis 18 ans!</a:t>
            </a:r>
          </a:p>
          <a:p>
            <a:pPr algn="l">
              <a:lnSpc>
                <a:spcPct val="150000"/>
              </a:lnSpc>
            </a:pPr>
            <a:r>
              <a:rPr lang="en-CA" sz="2900" b="1" dirty="0" err="1">
                <a:latin typeface="+mj-lt"/>
              </a:rPr>
              <a:t>Physiothérapie</a:t>
            </a:r>
            <a:r>
              <a:rPr lang="en-CA" sz="2900" b="1" dirty="0">
                <a:latin typeface="+mj-lt"/>
              </a:rPr>
              <a:t> </a:t>
            </a:r>
            <a:r>
              <a:rPr lang="en-CA" sz="2900" b="1" dirty="0" err="1">
                <a:latin typeface="+mj-lt"/>
              </a:rPr>
              <a:t>en</a:t>
            </a:r>
            <a:r>
              <a:rPr lang="en-CA" sz="2900" b="1" dirty="0">
                <a:latin typeface="+mj-lt"/>
              </a:rPr>
              <a:t> </a:t>
            </a:r>
            <a:r>
              <a:rPr lang="en-CA" sz="2900" b="1" dirty="0" err="1">
                <a:latin typeface="+mj-lt"/>
              </a:rPr>
              <a:t>rééducation</a:t>
            </a:r>
            <a:r>
              <a:rPr lang="en-CA" sz="2900" b="1" dirty="0">
                <a:latin typeface="+mj-lt"/>
              </a:rPr>
              <a:t> </a:t>
            </a:r>
            <a:r>
              <a:rPr lang="en-CA" sz="2900" b="1" dirty="0" err="1">
                <a:latin typeface="+mj-lt"/>
              </a:rPr>
              <a:t>périnéale</a:t>
            </a:r>
            <a:r>
              <a:rPr lang="en-CA" sz="2900" b="1" dirty="0">
                <a:latin typeface="+mj-lt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CA" sz="2900" b="1" dirty="0" err="1">
                <a:latin typeface="+mj-lt"/>
              </a:rPr>
              <a:t>Physiothérapie</a:t>
            </a:r>
            <a:r>
              <a:rPr lang="en-CA" sz="2900" b="1" dirty="0">
                <a:latin typeface="+mj-lt"/>
              </a:rPr>
              <a:t> </a:t>
            </a:r>
            <a:r>
              <a:rPr lang="en-CA" sz="2900" b="1" dirty="0" err="1">
                <a:latin typeface="+mj-lt"/>
              </a:rPr>
              <a:t>en</a:t>
            </a:r>
            <a:r>
              <a:rPr lang="en-CA" sz="2900" b="1" dirty="0">
                <a:latin typeface="+mj-lt"/>
              </a:rPr>
              <a:t> </a:t>
            </a:r>
            <a:r>
              <a:rPr lang="en-CA" sz="2900" b="1" dirty="0" err="1">
                <a:latin typeface="+mj-lt"/>
              </a:rPr>
              <a:t>pédiatrie</a:t>
            </a:r>
            <a:endParaRPr lang="en-CA" sz="2900" b="1" dirty="0"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en-CA" sz="2900" b="1" dirty="0" err="1">
                <a:latin typeface="+mj-lt"/>
              </a:rPr>
              <a:t>Massothérapie</a:t>
            </a:r>
            <a:endParaRPr lang="en-CA" sz="2900" b="1" dirty="0"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en-CA" sz="2900" b="1" dirty="0" err="1">
                <a:latin typeface="+mj-lt"/>
              </a:rPr>
              <a:t>Ostéopathie</a:t>
            </a:r>
            <a:r>
              <a:rPr lang="en-CA" sz="2900" b="1" dirty="0">
                <a:latin typeface="+mj-lt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CA" sz="2900" b="1" dirty="0" err="1">
                <a:latin typeface="+mj-lt"/>
              </a:rPr>
              <a:t>Psychologie</a:t>
            </a:r>
            <a:endParaRPr lang="en-CA" sz="2900" b="1" dirty="0"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en-CA" sz="2900" b="1" dirty="0" err="1">
                <a:latin typeface="+mj-lt"/>
              </a:rPr>
              <a:t>Sexologie</a:t>
            </a:r>
            <a:endParaRPr lang="en-CA" sz="2900" b="1" dirty="0">
              <a:latin typeface="+mj-lt"/>
            </a:endParaRPr>
          </a:p>
          <a:p>
            <a:pPr marL="342884" lvl="1" algn="just"/>
            <a:endParaRPr lang="en-CA" dirty="0">
              <a:latin typeface="+mj-lt"/>
            </a:endParaRPr>
          </a:p>
          <a:p>
            <a:endParaRPr lang="en-CA" dirty="0">
              <a:latin typeface="+mj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945857" y="378822"/>
            <a:ext cx="6858000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Le centre d’expertise en rééducation pelvi-périnéale </a:t>
            </a:r>
            <a:r>
              <a:rPr lang="fr-FR" sz="3150" b="1" cap="all" dirty="0" err="1">
                <a:solidFill>
                  <a:srgbClr val="02438D"/>
                </a:solidFill>
                <a:latin typeface="+mj-lt"/>
                <a:ea typeface="+mj-ea"/>
                <a:cs typeface="+mj-cs"/>
              </a:rPr>
              <a:t>cigonia</a:t>
            </a:r>
            <a:endParaRPr lang="fr-FR" sz="3150" b="1" cap="all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Bulle ronde 5">
            <a:extLst>
              <a:ext uri="{FF2B5EF4-FFF2-40B4-BE49-F238E27FC236}">
                <a16:creationId xmlns:a16="http://schemas.microsoft.com/office/drawing/2014/main" id="{2A71E9E5-986F-7D48-BD49-321B213217E9}"/>
              </a:ext>
            </a:extLst>
          </p:cNvPr>
          <p:cNvSpPr/>
          <p:nvPr/>
        </p:nvSpPr>
        <p:spPr>
          <a:xfrm>
            <a:off x="5102087" y="4154558"/>
            <a:ext cx="1639956" cy="1139421"/>
          </a:xfrm>
          <a:prstGeom prst="wedgeEllipseCallout">
            <a:avLst>
              <a:gd name="adj1" fmla="val -39015"/>
              <a:gd name="adj2" fmla="val -94513"/>
            </a:avLst>
          </a:prstGeom>
          <a:solidFill>
            <a:srgbClr val="2B60A4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5D12CC-C988-0945-92A1-BB94D72A6E94}"/>
              </a:ext>
            </a:extLst>
          </p:cNvPr>
          <p:cNvSpPr txBox="1"/>
          <p:nvPr/>
        </p:nvSpPr>
        <p:spPr>
          <a:xfrm>
            <a:off x="5410199" y="4262602"/>
            <a:ext cx="1331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Femme Homme Enfant</a:t>
            </a:r>
          </a:p>
        </p:txBody>
      </p:sp>
    </p:spTree>
    <p:extLst>
      <p:ext uri="{BB962C8B-B14F-4D97-AF65-F5344CB8AC3E}">
        <p14:creationId xmlns:p14="http://schemas.microsoft.com/office/powerpoint/2010/main" val="8937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399146" y="2238190"/>
            <a:ext cx="9817493" cy="3532762"/>
          </a:xfrm>
        </p:spPr>
        <p:txBody>
          <a:bodyPr wrap="square">
            <a:spAutoFit/>
          </a:bodyPr>
          <a:lstStyle/>
          <a:p>
            <a:pPr marL="294879" lvl="1" indent="0" algn="ctr">
              <a:buClr>
                <a:srgbClr val="02438D"/>
              </a:buClr>
              <a:buNone/>
              <a:defRPr/>
            </a:pPr>
            <a:r>
              <a:rPr lang="fr-CA" sz="2800" dirty="0">
                <a:cs typeface="Arial" pitchFamily="34" charset="0"/>
              </a:rPr>
              <a:t>Un premier 3 mois qui a une grande importance dans la récupération…</a:t>
            </a:r>
          </a:p>
          <a:p>
            <a:pPr marL="294879" lvl="1" indent="0">
              <a:buClr>
                <a:srgbClr val="02438D"/>
              </a:buClr>
              <a:buNone/>
              <a:defRPr/>
            </a:pPr>
            <a:endParaRPr lang="fr-CA" sz="1800" dirty="0">
              <a:latin typeface="+mj-lt"/>
              <a:cs typeface="Arial" pitchFamily="34" charset="0"/>
            </a:endParaRPr>
          </a:p>
          <a:p>
            <a:pPr marL="294879" lvl="1" indent="0">
              <a:buClr>
                <a:srgbClr val="02438D"/>
              </a:buClr>
              <a:buNone/>
              <a:defRPr/>
            </a:pPr>
            <a:endParaRPr lang="fr-CA" sz="1800" dirty="0">
              <a:latin typeface="+mj-lt"/>
              <a:cs typeface="Arial" pitchFamily="34" charset="0"/>
            </a:endParaRPr>
          </a:p>
          <a:p>
            <a:pPr marL="480036" lvl="1" indent="-185157">
              <a:buClr>
                <a:srgbClr val="02438D"/>
              </a:buClr>
              <a:buFont typeface="Wingdings" charset="2"/>
              <a:buChar char="§"/>
              <a:defRPr/>
            </a:pPr>
            <a:r>
              <a:rPr lang="fr-CA" sz="2200" dirty="0">
                <a:cs typeface="Arial" pitchFamily="34" charset="0"/>
              </a:rPr>
              <a:t>L’incontinence urinaire, fécale</a:t>
            </a:r>
          </a:p>
          <a:p>
            <a:pPr marL="480036" lvl="1" indent="-185157">
              <a:buClr>
                <a:srgbClr val="02438D"/>
              </a:buClr>
              <a:buFont typeface="Wingdings" charset="2"/>
              <a:buChar char="§"/>
              <a:defRPr/>
            </a:pPr>
            <a:endParaRPr lang="fr-CA" sz="2200" dirty="0">
              <a:latin typeface="+mj-lt"/>
              <a:cs typeface="Arial" pitchFamily="34" charset="0"/>
            </a:endParaRPr>
          </a:p>
          <a:p>
            <a:pPr marL="937236" lvl="2" indent="-185157">
              <a:buClr>
                <a:srgbClr val="02438D"/>
              </a:buClr>
              <a:buFont typeface="Wingdings" charset="2"/>
              <a:buChar char="§"/>
              <a:defRPr/>
            </a:pPr>
            <a:r>
              <a:rPr lang="fr-CA" sz="2200" dirty="0">
                <a:cs typeface="Arial" pitchFamily="34" charset="0"/>
              </a:rPr>
              <a:t>De 30% à 60% des femmes présentent de l’incontinence urinaire durant la grossesse (selon différentes études)</a:t>
            </a:r>
          </a:p>
          <a:p>
            <a:pPr marL="937236" lvl="2" indent="-185157">
              <a:buClr>
                <a:srgbClr val="02438D"/>
              </a:buClr>
              <a:buFont typeface="Wingdings" charset="2"/>
              <a:buChar char="§"/>
              <a:defRPr/>
            </a:pPr>
            <a:r>
              <a:rPr lang="fr-CA" sz="2200" dirty="0">
                <a:cs typeface="Arial" pitchFamily="34" charset="0"/>
              </a:rPr>
              <a:t>Jusqu’à 40% des femmes dans la 1</a:t>
            </a:r>
            <a:r>
              <a:rPr lang="fr-CA" sz="2200" baseline="30000" dirty="0">
                <a:cs typeface="Arial" pitchFamily="34" charset="0"/>
              </a:rPr>
              <a:t>ère</a:t>
            </a:r>
            <a:r>
              <a:rPr lang="fr-CA" sz="2200" dirty="0">
                <a:cs typeface="Arial" pitchFamily="34" charset="0"/>
              </a:rPr>
              <a:t> année post-partum</a:t>
            </a:r>
          </a:p>
          <a:p>
            <a:pPr marL="937236" lvl="2" indent="-185157">
              <a:buClr>
                <a:srgbClr val="02438D"/>
              </a:buClr>
              <a:buFont typeface="Wingdings" charset="2"/>
              <a:buChar char="§"/>
              <a:defRPr/>
            </a:pPr>
            <a:endParaRPr lang="fr-CA" sz="1400" dirty="0">
              <a:latin typeface="+mj-lt"/>
              <a:cs typeface="Arial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805547" y="176073"/>
            <a:ext cx="838414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Les conséquences possibles de la grossesse et de l’accouchement</a:t>
            </a:r>
          </a:p>
        </p:txBody>
      </p:sp>
    </p:spTree>
    <p:extLst>
      <p:ext uri="{BB962C8B-B14F-4D97-AF65-F5344CB8AC3E}">
        <p14:creationId xmlns:p14="http://schemas.microsoft.com/office/powerpoint/2010/main" val="1102189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contenu 2"/>
          <p:cNvSpPr>
            <a:spLocks noGrp="1"/>
          </p:cNvSpPr>
          <p:nvPr>
            <p:ph idx="1"/>
          </p:nvPr>
        </p:nvSpPr>
        <p:spPr>
          <a:xfrm>
            <a:off x="2042095" y="1435145"/>
            <a:ext cx="7599854" cy="4010294"/>
          </a:xfrm>
          <a:noFill/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fr-CA" sz="2000" dirty="0">
              <a:cs typeface="Arial" panose="020B0604020202020204" pitchFamily="34" charset="0"/>
            </a:endParaRPr>
          </a:p>
          <a:p>
            <a:pPr algn="just"/>
            <a:r>
              <a:rPr lang="fr-CA" sz="2000" dirty="0">
                <a:cs typeface="Arial" panose="020B0604020202020204" pitchFamily="34" charset="0"/>
              </a:rPr>
              <a:t>Rééducation périnéale devrait être offerte en traitement de première ligne lorsque l’incontinence urinaire persiste après 3 mois post-partum. Amélioration significative ou guérison dans 74% des cas.</a:t>
            </a:r>
          </a:p>
          <a:p>
            <a:pPr algn="just"/>
            <a:endParaRPr lang="fr-CA" sz="2000" dirty="0">
              <a:cs typeface="Arial" panose="020B0604020202020204" pitchFamily="34" charset="0"/>
            </a:endParaRPr>
          </a:p>
          <a:p>
            <a:pPr algn="just"/>
            <a:r>
              <a:rPr lang="fr-CA" sz="2000" dirty="0">
                <a:cs typeface="Arial" panose="020B0604020202020204" pitchFamily="34" charset="0"/>
              </a:rPr>
              <a:t>Tout exercice amenant des fuites d’urine doit être cessé et le plancher pelvien doit être rééduqué.</a:t>
            </a:r>
          </a:p>
          <a:p>
            <a:pPr algn="just"/>
            <a:endParaRPr lang="fr-CA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fr-CA" sz="2000" dirty="0">
              <a:cs typeface="Arial" panose="020B060402020202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042095" y="0"/>
            <a:ext cx="817159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l’incontinence urinaire </a:t>
            </a:r>
            <a:endParaRPr lang="fr-FR" sz="1125" b="1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4984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182079" y="104900"/>
            <a:ext cx="817159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La diastase des grands droits</a:t>
            </a:r>
            <a:endParaRPr lang="fr-FR" sz="1125" b="1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2043798" y="2226469"/>
            <a:ext cx="7886700" cy="2733458"/>
          </a:xfrm>
        </p:spPr>
        <p:txBody>
          <a:bodyPr>
            <a:noAutofit/>
          </a:bodyPr>
          <a:lstStyle/>
          <a:p>
            <a:pPr>
              <a:buClr>
                <a:srgbClr val="02438D"/>
              </a:buClr>
              <a:buFont typeface="Wingdings" charset="2"/>
              <a:buChar char="§"/>
            </a:pPr>
            <a:r>
              <a:rPr lang="fr-CA" sz="1800" dirty="0">
                <a:cs typeface="Arial" panose="020B0604020202020204" pitchFamily="34" charset="0"/>
              </a:rPr>
              <a:t>Séparation des grands droits de l’abdomen au niveau de la ligne blanche.</a:t>
            </a:r>
          </a:p>
          <a:p>
            <a:pPr>
              <a:buClr>
                <a:srgbClr val="02438D"/>
              </a:buClr>
              <a:buFont typeface="Wingdings" charset="2"/>
              <a:buChar char="§"/>
            </a:pPr>
            <a:r>
              <a:rPr lang="fr-CA" sz="1800" dirty="0">
                <a:cs typeface="Arial" panose="020B0604020202020204" pitchFamily="34" charset="0"/>
              </a:rPr>
              <a:t>Prévalence : 100% des femmes à 35 semaines lors de la 1</a:t>
            </a:r>
            <a:r>
              <a:rPr lang="fr-CA" sz="1800" baseline="30000" dirty="0">
                <a:cs typeface="Arial" panose="020B0604020202020204" pitchFamily="34" charset="0"/>
              </a:rPr>
              <a:t>ère</a:t>
            </a:r>
            <a:r>
              <a:rPr lang="fr-CA" sz="1800" dirty="0">
                <a:cs typeface="Arial" panose="020B0604020202020204" pitchFamily="34" charset="0"/>
              </a:rPr>
              <a:t> grossesse et 40% à </a:t>
            </a:r>
            <a:br>
              <a:rPr lang="fr-CA" sz="1800" dirty="0">
                <a:cs typeface="Arial" panose="020B0604020202020204" pitchFamily="34" charset="0"/>
              </a:rPr>
            </a:br>
            <a:r>
              <a:rPr lang="fr-CA" sz="1800" dirty="0">
                <a:cs typeface="Arial" panose="020B0604020202020204" pitchFamily="34" charset="0"/>
              </a:rPr>
              <a:t>6 mois post-partum.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BC88F2-F1EB-FC43-A462-2CCFE41B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79" y="3673785"/>
            <a:ext cx="4379770" cy="229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37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contenu 2"/>
          <p:cNvSpPr>
            <a:spLocks noGrp="1"/>
          </p:cNvSpPr>
          <p:nvPr>
            <p:ph idx="1"/>
          </p:nvPr>
        </p:nvSpPr>
        <p:spPr>
          <a:xfrm>
            <a:off x="2327966" y="1989326"/>
            <a:ext cx="7599854" cy="3674630"/>
          </a:xfrm>
          <a:noFill/>
        </p:spPr>
        <p:txBody>
          <a:bodyPr>
            <a:noAutofit/>
          </a:bodyPr>
          <a:lstStyle/>
          <a:p>
            <a:r>
              <a:rPr lang="fr-CA" sz="2000" dirty="0">
                <a:cs typeface="Arial" panose="020B0604020202020204" pitchFamily="34" charset="0"/>
              </a:rPr>
              <a:t>Attention aux abdominaux conventionnels</a:t>
            </a:r>
          </a:p>
          <a:p>
            <a:r>
              <a:rPr lang="fr-CA" sz="2000" dirty="0">
                <a:cs typeface="Arial" panose="020B0604020202020204" pitchFamily="34" charset="0"/>
              </a:rPr>
              <a:t>Attention à la planche avant</a:t>
            </a:r>
          </a:p>
          <a:p>
            <a:endParaRPr lang="fr-CA" sz="2000" dirty="0">
              <a:cs typeface="Arial" panose="020B0604020202020204" pitchFamily="34" charset="0"/>
            </a:endParaRPr>
          </a:p>
          <a:p>
            <a:r>
              <a:rPr lang="fr-CA" sz="2000" dirty="0">
                <a:cs typeface="Arial" panose="020B0604020202020204" pitchFamily="34" charset="0"/>
              </a:rPr>
              <a:t>Optez pour les exercices de stabilisation sur ballon</a:t>
            </a:r>
          </a:p>
          <a:p>
            <a:r>
              <a:rPr lang="fr-CA" sz="2000" dirty="0">
                <a:cs typeface="Arial" panose="020B0604020202020204" pitchFamily="34" charset="0"/>
              </a:rPr>
              <a:t>Optez pour des planches latérales</a:t>
            </a:r>
          </a:p>
          <a:p>
            <a:r>
              <a:rPr lang="fr-CA" sz="2000" dirty="0">
                <a:cs typeface="Arial" panose="020B0604020202020204" pitchFamily="34" charset="0"/>
              </a:rPr>
              <a:t>Optez pour des exercices de contrôle avec douceur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042095" y="0"/>
            <a:ext cx="817159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La rééducation des abdominaux</a:t>
            </a:r>
            <a:endParaRPr lang="fr-FR" sz="1125" b="1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313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contenu 2"/>
          <p:cNvSpPr>
            <a:spLocks noGrp="1"/>
          </p:cNvSpPr>
          <p:nvPr>
            <p:ph idx="1"/>
          </p:nvPr>
        </p:nvSpPr>
        <p:spPr>
          <a:xfrm>
            <a:off x="2327966" y="1260457"/>
            <a:ext cx="7995477" cy="4756031"/>
          </a:xfrm>
          <a:noFill/>
        </p:spPr>
        <p:txBody>
          <a:bodyPr>
            <a:noAutofit/>
          </a:bodyPr>
          <a:lstStyle/>
          <a:p>
            <a:pPr algn="just"/>
            <a:r>
              <a:rPr lang="fr-CA" sz="2200" dirty="0">
                <a:cs typeface="Arial" panose="020B0604020202020204" pitchFamily="34" charset="0"/>
              </a:rPr>
              <a:t>Travail nécessaire sur la cicatrice afin de la désensibiliser; 5 min par jour.</a:t>
            </a:r>
          </a:p>
          <a:p>
            <a:pPr algn="just"/>
            <a:endParaRPr lang="fr-CA" sz="2000" dirty="0">
              <a:cs typeface="Arial" panose="020B0604020202020204" pitchFamily="34" charset="0"/>
            </a:endParaRPr>
          </a:p>
          <a:p>
            <a:pPr algn="just"/>
            <a:endParaRPr lang="fr-CA" sz="2000" dirty="0">
              <a:cs typeface="Arial" panose="020B0604020202020204" pitchFamily="34" charset="0"/>
            </a:endParaRPr>
          </a:p>
          <a:p>
            <a:pPr algn="just"/>
            <a:endParaRPr lang="fr-CA" sz="2000" dirty="0">
              <a:cs typeface="Arial" panose="020B0604020202020204" pitchFamily="34" charset="0"/>
            </a:endParaRPr>
          </a:p>
          <a:p>
            <a:pPr algn="just"/>
            <a:endParaRPr lang="fr-CA" sz="2000" dirty="0">
              <a:cs typeface="Arial" panose="020B0604020202020204" pitchFamily="34" charset="0"/>
            </a:endParaRPr>
          </a:p>
          <a:p>
            <a:pPr algn="just"/>
            <a:endParaRPr lang="fr-CA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fr-CA" sz="2200" dirty="0">
              <a:cs typeface="Arial" panose="020B0604020202020204" pitchFamily="34" charset="0"/>
            </a:endParaRPr>
          </a:p>
          <a:p>
            <a:pPr algn="just"/>
            <a:r>
              <a:rPr lang="fr-CA" sz="2200" dirty="0">
                <a:cs typeface="Arial" panose="020B0604020202020204" pitchFamily="34" charset="0"/>
              </a:rPr>
              <a:t>La douleur devrait être disparue à 3 mois lors des relations et si elle persiste, le risque qu’elle soit toujours là à 12 mois est très élevé donc une intervention s’impose en physiothérapie périnéale.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042095" y="0"/>
            <a:ext cx="8171596" cy="10922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defRPr/>
            </a:pPr>
            <a:r>
              <a:rPr lang="fr-FR" sz="3150" b="1" cap="all" dirty="0">
                <a:solidFill>
                  <a:srgbClr val="02438D"/>
                </a:solidFill>
                <a:latin typeface="+mj-lt"/>
                <a:ea typeface="+mj-ea"/>
                <a:cs typeface="+mj-cs"/>
              </a:rPr>
              <a:t>La douleur sexuelle</a:t>
            </a:r>
            <a:endParaRPr lang="fr-FR" sz="1125" b="1" dirty="0">
              <a:solidFill>
                <a:srgbClr val="02438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9DB51E-F4B2-BF40-ABC8-F74C5E319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848" y="1841420"/>
            <a:ext cx="4754751" cy="21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31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A7FCFA-86E1-3E4F-B99C-4DA370237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398" y="1308791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SVP quand je peux recommencer à courir… j’en ai besoin!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1ECAC5-27D5-B14A-9DEC-165351759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399" y="3937001"/>
            <a:ext cx="1698825" cy="24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83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77CA19-01DB-174A-8313-CDBE12227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8850" y="1434686"/>
            <a:ext cx="7886700" cy="5423314"/>
          </a:xfrm>
        </p:spPr>
        <p:txBody>
          <a:bodyPr>
            <a:normAutofit/>
          </a:bodyPr>
          <a:lstStyle/>
          <a:p>
            <a:pPr algn="just"/>
            <a:r>
              <a:rPr lang="fr-FR" sz="2400" dirty="0"/>
              <a:t>La remise en forme avec le retour à l’exercice: bien sur!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/>
              <a:t>La qualité plus que la quantité!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/>
              <a:t>Reprise progressive</a:t>
            </a:r>
          </a:p>
          <a:p>
            <a:pPr lvl="1" algn="just"/>
            <a:r>
              <a:rPr lang="fr-FR" sz="2000" dirty="0"/>
              <a:t>6 semaines à 3 mois (faible impact)</a:t>
            </a:r>
          </a:p>
          <a:p>
            <a:pPr lvl="1" algn="just"/>
            <a:r>
              <a:rPr lang="fr-FR" sz="2000" dirty="0"/>
              <a:t>3-6 mois (augmenter progressivement les impacts)</a:t>
            </a:r>
          </a:p>
          <a:p>
            <a:pPr marL="457200" lvl="1" indent="0" algn="just">
              <a:buNone/>
            </a:pPr>
            <a:endParaRPr lang="fr-FR" sz="2000" dirty="0"/>
          </a:p>
          <a:p>
            <a:pPr algn="just"/>
            <a:endParaRPr lang="fr-FR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58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2EF5413-21CB-FE47-A1D7-9AFF543E7C95}"/>
              </a:ext>
            </a:extLst>
          </p:cNvPr>
          <p:cNvSpPr txBox="1"/>
          <p:nvPr/>
        </p:nvSpPr>
        <p:spPr>
          <a:xfrm>
            <a:off x="2075165" y="3174854"/>
            <a:ext cx="333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B60A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info@cigonia.com</a:t>
            </a:r>
            <a:endParaRPr lang="fr-FR" dirty="0">
              <a:solidFill>
                <a:srgbClr val="2B60A4"/>
              </a:solidFill>
            </a:endParaRP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AEEE31-7BF9-EF4A-A892-233CF057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724" y="2912789"/>
            <a:ext cx="671443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01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F1025C-7E39-6E4F-AC6D-5C8C49092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822" y="777252"/>
            <a:ext cx="625384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Le plancher pelvien…</a:t>
            </a:r>
          </a:p>
          <a:p>
            <a:pPr marL="0" indent="0" algn="ctr">
              <a:buNone/>
            </a:pPr>
            <a:r>
              <a:rPr lang="fr-FR" sz="4000" b="1" dirty="0"/>
              <a:t>Est-ce que c’est une affaire de fille?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8F953A-9185-9044-92B9-0C3214E9D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69" y="3233945"/>
            <a:ext cx="1919152" cy="32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82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8" name="ZoneTexte 9"/>
          <p:cNvSpPr txBox="1">
            <a:spLocks noChangeArrowheads="1"/>
          </p:cNvSpPr>
          <p:nvPr/>
        </p:nvSpPr>
        <p:spPr bwMode="auto">
          <a:xfrm>
            <a:off x="6312272" y="1196752"/>
            <a:ext cx="33193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9367E"/>
                </a:solidFill>
                <a:latin typeface="Constantia" pitchFamily="18" charset="0"/>
              </a:rPr>
              <a:t>Plancher pelvien chez la femme</a:t>
            </a:r>
          </a:p>
        </p:txBody>
      </p:sp>
      <p:sp>
        <p:nvSpPr>
          <p:cNvPr id="136201" name="ZoneTexte 12"/>
          <p:cNvSpPr txBox="1">
            <a:spLocks noChangeArrowheads="1"/>
          </p:cNvSpPr>
          <p:nvPr/>
        </p:nvSpPr>
        <p:spPr bwMode="auto">
          <a:xfrm>
            <a:off x="2308994" y="1196752"/>
            <a:ext cx="3282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9367E"/>
                </a:solidFill>
                <a:latin typeface="Constantia" pitchFamily="18" charset="0"/>
              </a:rPr>
              <a:t>Plancher pelvien chez l’homme</a:t>
            </a:r>
          </a:p>
        </p:txBody>
      </p:sp>
      <p:pic>
        <p:nvPicPr>
          <p:cNvPr id="12" name="Picture 7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916832"/>
            <a:ext cx="3312368" cy="388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53" y="1903024"/>
            <a:ext cx="3672408" cy="389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560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7558" y="375617"/>
            <a:ext cx="8363272" cy="864394"/>
          </a:xfrm>
        </p:spPr>
        <p:txBody>
          <a:bodyPr/>
          <a:lstStyle/>
          <a:p>
            <a:pPr algn="ctr"/>
            <a:r>
              <a:rPr lang="fr-CA" sz="4000" b="1" dirty="0">
                <a:solidFill>
                  <a:srgbClr val="09367E"/>
                </a:solidFill>
                <a:cs typeface="Arial" pitchFamily="34" charset="0"/>
              </a:rPr>
              <a:t>Ses rôles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340768"/>
            <a:ext cx="3744416" cy="4997450"/>
          </a:xfrm>
        </p:spPr>
        <p:txBody>
          <a:bodyPr>
            <a:normAutofit/>
          </a:bodyPr>
          <a:lstStyle/>
          <a:p>
            <a:pPr>
              <a:buSzTx/>
              <a:buFont typeface="Wingdings" pitchFamily="2" charset="2"/>
              <a:buChar char="S"/>
            </a:pPr>
            <a:endParaRPr lang="fr-CA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SzTx/>
            </a:pPr>
            <a:r>
              <a:rPr lang="fr-CA" sz="2400" b="1" dirty="0">
                <a:latin typeface="+mj-lt"/>
                <a:cs typeface="Arial" pitchFamily="34" charset="0"/>
              </a:rPr>
              <a:t>Rôle de support des organes</a:t>
            </a:r>
          </a:p>
          <a:p>
            <a:pPr>
              <a:buSzTx/>
            </a:pPr>
            <a:endParaRPr lang="fr-CA" sz="2400" b="1" dirty="0">
              <a:latin typeface="+mj-lt"/>
              <a:cs typeface="Arial" pitchFamily="34" charset="0"/>
            </a:endParaRPr>
          </a:p>
          <a:p>
            <a:pPr>
              <a:buSzTx/>
            </a:pPr>
            <a:r>
              <a:rPr lang="fr-CA" sz="2400" b="1" dirty="0">
                <a:latin typeface="+mj-lt"/>
                <a:cs typeface="Arial" pitchFamily="34" charset="0"/>
              </a:rPr>
              <a:t>Rôle dans la fonction sexuelle et d’accouchement</a:t>
            </a:r>
          </a:p>
          <a:p>
            <a:pPr>
              <a:buSzTx/>
            </a:pPr>
            <a:endParaRPr lang="fr-CA" sz="2400" b="1" dirty="0">
              <a:latin typeface="+mj-lt"/>
              <a:cs typeface="Arial" pitchFamily="34" charset="0"/>
            </a:endParaRPr>
          </a:p>
          <a:p>
            <a:pPr>
              <a:buSzTx/>
            </a:pPr>
            <a:r>
              <a:rPr lang="fr-CA" sz="2400" b="1" dirty="0">
                <a:latin typeface="+mj-lt"/>
                <a:cs typeface="Arial" pitchFamily="34" charset="0"/>
              </a:rPr>
              <a:t>Rôle dans la continence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EFA8B3-6D3A-6D4B-AFFC-067645539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1340769"/>
            <a:ext cx="4307336" cy="4244521"/>
          </a:xfrm>
          <a:prstGeom prst="rect">
            <a:avLst/>
          </a:prstGeom>
        </p:spPr>
      </p:pic>
      <p:pic>
        <p:nvPicPr>
          <p:cNvPr id="9" name="Picture 2" descr="http://www.tienda.mcph.es/WebRoot/acens/Shops/tienda_go-girl_es/4D9A/400B/CD75/97FC/906B/0A01/00CB/BE86/LD_005.jpg">
            <a:extLst>
              <a:ext uri="{FF2B5EF4-FFF2-40B4-BE49-F238E27FC236}">
                <a16:creationId xmlns:a16="http://schemas.microsoft.com/office/drawing/2014/main" id="{A3C3FDFC-70AB-3D46-87FC-B4B8F483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23" y="1240013"/>
            <a:ext cx="4960577" cy="43452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74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303676-3F94-9E42-B408-420B4C2B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0E33421-B25E-A24A-A3EC-3F6612370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Les exercices de </a:t>
            </a:r>
            <a:r>
              <a:rPr lang="fr-FR" sz="4000" b="1" dirty="0" err="1"/>
              <a:t>Kegel</a:t>
            </a:r>
            <a:r>
              <a:rPr lang="fr-FR" sz="4000" b="1" dirty="0"/>
              <a:t> sur le web, c’est suffisant?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B0498C-D569-9540-B26E-A2A89EE23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06" t="14996" r="10948" b="11718"/>
          <a:stretch/>
        </p:blipFill>
        <p:spPr>
          <a:xfrm>
            <a:off x="2679708" y="4622800"/>
            <a:ext cx="1782676" cy="168909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700507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/>
          </p:cNvSpPr>
          <p:nvPr>
            <p:ph idx="1"/>
          </p:nvPr>
        </p:nvSpPr>
        <p:spPr>
          <a:xfrm>
            <a:off x="2218025" y="1160751"/>
            <a:ext cx="8074418" cy="4803375"/>
          </a:xfrm>
        </p:spPr>
        <p:txBody>
          <a:bodyPr>
            <a:normAutofit fontScale="70000" lnSpcReduction="20000"/>
          </a:bodyPr>
          <a:lstStyle/>
          <a:p>
            <a:pPr indent="-202490">
              <a:lnSpc>
                <a:spcPts val="900"/>
              </a:lnSpc>
              <a:buNone/>
            </a:pPr>
            <a:r>
              <a:rPr lang="fr-CA" sz="1500" dirty="0">
                <a:latin typeface="+mj-lt"/>
                <a:cs typeface="Arial" pitchFamily="34" charset="0"/>
              </a:rPr>
              <a:t>	</a:t>
            </a:r>
            <a:endParaRPr lang="fr-CA" sz="15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CA" sz="3200" dirty="0">
                <a:cs typeface="Arial" pitchFamily="34" charset="0"/>
              </a:rPr>
              <a:t>Efficacité de 30 % seul contre 80% en traitement supervisé. </a:t>
            </a:r>
          </a:p>
          <a:p>
            <a:pPr algn="just">
              <a:lnSpc>
                <a:spcPct val="150000"/>
              </a:lnSpc>
            </a:pPr>
            <a:r>
              <a:rPr lang="fr-CA" sz="3200" dirty="0">
                <a:cs typeface="Arial" pitchFamily="34" charset="0"/>
              </a:rPr>
              <a:t>Lors d’instructions verbales, plus de 30% des femmes n’effectueraient pas une contraction appropriée du plancher pelvien. </a:t>
            </a:r>
            <a:endParaRPr lang="fr-CA" sz="3200" dirty="0"/>
          </a:p>
          <a:p>
            <a:pPr marL="0" indent="0" algn="just">
              <a:lnSpc>
                <a:spcPct val="150000"/>
              </a:lnSpc>
              <a:buNone/>
            </a:pPr>
            <a:endParaRPr lang="fr-CA" sz="3200" dirty="0"/>
          </a:p>
          <a:p>
            <a:pPr algn="just">
              <a:lnSpc>
                <a:spcPct val="150000"/>
              </a:lnSpc>
            </a:pPr>
            <a:r>
              <a:rPr lang="fr-CA" sz="3200" dirty="0">
                <a:cs typeface="Arial" pitchFamily="34" charset="0"/>
              </a:rPr>
              <a:t>« Introduire un instrument ou un doigt dans le corps humain au-delà des grandes lèvres ou de la marge de l’anus » est une activité réservée aux médecins, infirmières, </a:t>
            </a:r>
            <a:r>
              <a:rPr lang="fr-CA" sz="3200" dirty="0" err="1">
                <a:cs typeface="Arial" pitchFamily="34" charset="0"/>
              </a:rPr>
              <a:t>sage-femmes</a:t>
            </a:r>
            <a:r>
              <a:rPr lang="fr-CA" sz="3200" dirty="0">
                <a:cs typeface="Arial" pitchFamily="34" charset="0"/>
              </a:rPr>
              <a:t>, et physiothérapeutes seulement. </a:t>
            </a:r>
            <a:endParaRPr lang="fr-CA" sz="3200" dirty="0"/>
          </a:p>
        </p:txBody>
      </p:sp>
      <p:sp>
        <p:nvSpPr>
          <p:cNvPr id="174083" name="Rectangle 3"/>
          <p:cNvSpPr>
            <a:spLocks/>
          </p:cNvSpPr>
          <p:nvPr/>
        </p:nvSpPr>
        <p:spPr bwMode="auto">
          <a:xfrm>
            <a:off x="2909649" y="1160751"/>
            <a:ext cx="6426994" cy="5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CA" sz="2100" b="1" dirty="0"/>
              <a:t> </a:t>
            </a:r>
            <a:endParaRPr lang="en-CA" sz="2100" dirty="0"/>
          </a:p>
        </p:txBody>
      </p:sp>
    </p:spTree>
    <p:extLst>
      <p:ext uri="{BB962C8B-B14F-4D97-AF65-F5344CB8AC3E}">
        <p14:creationId xmlns:p14="http://schemas.microsoft.com/office/powerpoint/2010/main" val="329083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/>
          </p:cNvSpPr>
          <p:nvPr>
            <p:ph idx="1"/>
          </p:nvPr>
        </p:nvSpPr>
        <p:spPr>
          <a:xfrm>
            <a:off x="2218025" y="1160751"/>
            <a:ext cx="8074418" cy="5461723"/>
          </a:xfrm>
        </p:spPr>
        <p:txBody>
          <a:bodyPr>
            <a:normAutofit fontScale="92500" lnSpcReduction="10000"/>
          </a:bodyPr>
          <a:lstStyle/>
          <a:p>
            <a:pPr indent="-202490">
              <a:lnSpc>
                <a:spcPts val="900"/>
              </a:lnSpc>
              <a:buNone/>
            </a:pPr>
            <a:r>
              <a:rPr lang="fr-CA" sz="1500" dirty="0">
                <a:latin typeface="+mj-lt"/>
                <a:cs typeface="Arial" pitchFamily="34" charset="0"/>
              </a:rPr>
              <a:t>	</a:t>
            </a:r>
            <a:endParaRPr lang="fr-CA" sz="15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CA" sz="2400" dirty="0">
                <a:cs typeface="Arial" pitchFamily="34" charset="0"/>
              </a:rPr>
              <a:t>Force</a:t>
            </a:r>
          </a:p>
          <a:p>
            <a:pPr algn="just">
              <a:lnSpc>
                <a:spcPct val="150000"/>
              </a:lnSpc>
            </a:pPr>
            <a:r>
              <a:rPr lang="fr-CA" sz="2400" dirty="0">
                <a:cs typeface="Arial" pitchFamily="34" charset="0"/>
              </a:rPr>
              <a:t>Vitesse</a:t>
            </a:r>
          </a:p>
          <a:p>
            <a:pPr algn="just">
              <a:lnSpc>
                <a:spcPct val="150000"/>
              </a:lnSpc>
            </a:pPr>
            <a:r>
              <a:rPr lang="fr-CA" sz="2400" dirty="0">
                <a:cs typeface="Arial" pitchFamily="34" charset="0"/>
              </a:rPr>
              <a:t>Endurance</a:t>
            </a:r>
          </a:p>
          <a:p>
            <a:pPr algn="just">
              <a:lnSpc>
                <a:spcPct val="150000"/>
              </a:lnSpc>
            </a:pPr>
            <a:r>
              <a:rPr lang="fr-CA" sz="2400" dirty="0">
                <a:cs typeface="Arial" pitchFamily="34" charset="0"/>
              </a:rPr>
              <a:t>Puissance</a:t>
            </a:r>
          </a:p>
          <a:p>
            <a:pPr algn="just">
              <a:lnSpc>
                <a:spcPct val="150000"/>
              </a:lnSpc>
            </a:pPr>
            <a:r>
              <a:rPr lang="fr-CA" sz="2400" dirty="0">
                <a:cs typeface="Arial" pitchFamily="34" charset="0"/>
              </a:rPr>
              <a:t>Précision</a:t>
            </a:r>
          </a:p>
          <a:p>
            <a:pPr algn="just">
              <a:lnSpc>
                <a:spcPct val="150000"/>
              </a:lnSpc>
            </a:pPr>
            <a:r>
              <a:rPr lang="fr-CA" sz="2400" dirty="0">
                <a:cs typeface="Arial" pitchFamily="34" charset="0"/>
              </a:rPr>
              <a:t>Intégration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CA" sz="2400" i="1" dirty="0">
                <a:latin typeface="Bradley Hand" pitchFamily="2" charset="77"/>
                <a:cs typeface="Apple Chancery" panose="03020702040506060504" pitchFamily="66" charset="-79"/>
              </a:rPr>
              <a:t>Il faut contracter avec intensité, être localisé, précis, tenir la bonne durée et répéter le bon nombre de fois et dans la bonne position… ouf!</a:t>
            </a:r>
            <a:endParaRPr lang="fr-CA" sz="2000" i="1" dirty="0">
              <a:latin typeface="Bradley Hand" pitchFamily="2" charset="77"/>
              <a:cs typeface="Apple Chancery" panose="03020702040506060504" pitchFamily="66" charset="-79"/>
            </a:endParaRPr>
          </a:p>
        </p:txBody>
      </p:sp>
      <p:sp>
        <p:nvSpPr>
          <p:cNvPr id="174083" name="Rectangle 3"/>
          <p:cNvSpPr>
            <a:spLocks/>
          </p:cNvSpPr>
          <p:nvPr/>
        </p:nvSpPr>
        <p:spPr bwMode="auto">
          <a:xfrm>
            <a:off x="2909649" y="1160751"/>
            <a:ext cx="6426994" cy="5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CA" sz="2100" b="1" dirty="0"/>
              <a:t> </a:t>
            </a:r>
            <a:endParaRPr lang="en-CA" sz="2100" dirty="0"/>
          </a:p>
        </p:txBody>
      </p:sp>
      <p:sp>
        <p:nvSpPr>
          <p:cNvPr id="3" name="Pensées 2">
            <a:extLst>
              <a:ext uri="{FF2B5EF4-FFF2-40B4-BE49-F238E27FC236}">
                <a16:creationId xmlns:a16="http://schemas.microsoft.com/office/drawing/2014/main" id="{FCD76622-FADF-A24B-A087-9A8F4A3A590B}"/>
              </a:ext>
            </a:extLst>
          </p:cNvPr>
          <p:cNvSpPr/>
          <p:nvPr/>
        </p:nvSpPr>
        <p:spPr>
          <a:xfrm>
            <a:off x="5328558" y="331845"/>
            <a:ext cx="4310743" cy="3053443"/>
          </a:xfrm>
          <a:prstGeom prst="cloudCallout">
            <a:avLst/>
          </a:prstGeom>
          <a:solidFill>
            <a:srgbClr val="2B60A4">
              <a:alpha val="59000"/>
            </a:srgbClr>
          </a:solidFill>
          <a:ln>
            <a:solidFill>
              <a:srgbClr val="093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52039B-655E-4E49-BB58-E1D2177243D8}"/>
              </a:ext>
            </a:extLst>
          </p:cNvPr>
          <p:cNvSpPr txBox="1"/>
          <p:nvPr/>
        </p:nvSpPr>
        <p:spPr>
          <a:xfrm>
            <a:off x="5676902" y="1596956"/>
            <a:ext cx="3962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>
                <a:latin typeface="Corbel" panose="020B0503020204020204" pitchFamily="34" charset="0"/>
              </a:rPr>
              <a:t>JAMAIS  UNE RECETTE, </a:t>
            </a:r>
          </a:p>
          <a:p>
            <a:pPr algn="ctr"/>
            <a:r>
              <a:rPr lang="fr-FR" sz="2800" b="1" i="1" dirty="0">
                <a:latin typeface="Corbel" panose="020B0503020204020204" pitchFamily="34" charset="0"/>
              </a:rPr>
              <a:t>CAS PAR CAS!</a:t>
            </a:r>
          </a:p>
        </p:txBody>
      </p:sp>
    </p:spTree>
    <p:extLst>
      <p:ext uri="{BB962C8B-B14F-4D97-AF65-F5344CB8AC3E}">
        <p14:creationId xmlns:p14="http://schemas.microsoft.com/office/powerpoint/2010/main" val="466802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BD65E2-EB65-984D-8C71-ECE7C79E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9D5442-3C5D-0E45-A086-FB953E0C2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Vous iriez courir un marathon sans entraînement?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563523-2C79-9A49-A6EF-896D6C89A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3637279"/>
            <a:ext cx="2889549" cy="288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10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6828</TotalTime>
  <Words>1503</Words>
  <Application>Microsoft Macintosh PowerPoint</Application>
  <PresentationFormat>Grand écran</PresentationFormat>
  <Paragraphs>231</Paragraphs>
  <Slides>27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Apple Chancery</vt:lpstr>
      <vt:lpstr>Arial</vt:lpstr>
      <vt:lpstr>Bradley Hand</vt:lpstr>
      <vt:lpstr>Calibri</vt:lpstr>
      <vt:lpstr>Calibri Light</vt:lpstr>
      <vt:lpstr>Constantia</vt:lpstr>
      <vt:lpstr>Corbel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Ses rôles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marieve prince</dc:creator>
  <cp:lastModifiedBy>marieve prince</cp:lastModifiedBy>
  <cp:revision>272</cp:revision>
  <dcterms:created xsi:type="dcterms:W3CDTF">2016-05-15T22:54:01Z</dcterms:created>
  <dcterms:modified xsi:type="dcterms:W3CDTF">2019-07-10T02:40:45Z</dcterms:modified>
</cp:coreProperties>
</file>